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64" r:id="rId2"/>
  </p:sldMasterIdLst>
  <p:notesMasterIdLst>
    <p:notesMasterId r:id="rId27"/>
  </p:notesMasterIdLst>
  <p:sldIdLst>
    <p:sldId id="357" r:id="rId3"/>
    <p:sldId id="353" r:id="rId4"/>
    <p:sldId id="329" r:id="rId5"/>
    <p:sldId id="354" r:id="rId6"/>
    <p:sldId id="355" r:id="rId7"/>
    <p:sldId id="356" r:id="rId8"/>
    <p:sldId id="331" r:id="rId9"/>
    <p:sldId id="332" r:id="rId10"/>
    <p:sldId id="333" r:id="rId11"/>
    <p:sldId id="776" r:id="rId12"/>
    <p:sldId id="778" r:id="rId13"/>
    <p:sldId id="339" r:id="rId14"/>
    <p:sldId id="349" r:id="rId15"/>
    <p:sldId id="328" r:id="rId16"/>
    <p:sldId id="773" r:id="rId17"/>
    <p:sldId id="756" r:id="rId18"/>
    <p:sldId id="754" r:id="rId19"/>
    <p:sldId id="755" r:id="rId20"/>
    <p:sldId id="760" r:id="rId21"/>
    <p:sldId id="757" r:id="rId22"/>
    <p:sldId id="766" r:id="rId23"/>
    <p:sldId id="774" r:id="rId24"/>
    <p:sldId id="775" r:id="rId25"/>
    <p:sldId id="759" r:id="rId26"/>
  </p:sldIdLst>
  <p:sldSz cx="9144000" cy="5143500" type="screen16x9"/>
  <p:notesSz cx="6954838" cy="9240838"/>
  <p:embeddedFontLst>
    <p:embeddedFont>
      <p:font typeface="Avenir Next LT Pro" panose="020B0504020202020204" pitchFamily="3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Garamond" panose="02020404030301010803" pitchFamily="18" charset="0"/>
      <p:regular r:id="rId36"/>
      <p:bold r:id="rId37"/>
      <p:italic r:id="rId38"/>
    </p:embeddedFont>
    <p:embeddedFont>
      <p:font typeface="Jost" pitchFamily="2" charset="0"/>
      <p:regular r:id="rId39"/>
      <p:bold r:id="rId40"/>
      <p:italic r:id="rId41"/>
      <p:boldItalic r:id="rId42"/>
    </p:embeddedFont>
    <p:embeddedFont>
      <p:font typeface="Jost ExtraBold" pitchFamily="2" charset="0"/>
      <p:bold r:id="rId43"/>
      <p:boldItalic r:id="rId44"/>
    </p:embeddedFont>
    <p:embeddedFont>
      <p:font typeface="Jost Medium" pitchFamily="2" charset="0"/>
      <p:regular r:id="rId45"/>
      <p:bold r:id="rId46"/>
      <p:italic r:id="rId47"/>
      <p:boldItalic r:id="rId48"/>
    </p:embeddedFont>
    <p:embeddedFont>
      <p:font typeface="Raleway" pitchFamily="2"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747775"/>
          </p15:clr>
        </p15:guide>
        <p15:guide id="2" pos="2880" userDrawn="1">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F737B1-2DCB-BF91-035B-D6A9234B1651}" name="Melissa.Cherry@MilesPartnership.com" initials="MC" userId="S::Melissa.Cherry@MilesPartnership.com::808dec45-cb16-4db9-8e35-3b2f49ad612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0769" autoAdjust="0"/>
  </p:normalViewPr>
  <p:slideViewPr>
    <p:cSldViewPr snapToGrid="0">
      <p:cViewPr varScale="1">
        <p:scale>
          <a:sx n="63" d="100"/>
          <a:sy n="63" d="100"/>
        </p:scale>
        <p:origin x="1308" y="52"/>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2.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presProps" Target="pres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2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8.xml"/><Relationship Id="rId41" Type="http://schemas.openxmlformats.org/officeDocument/2006/relationships/font" Target="fonts/font14.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57" Type="http://schemas.microsoft.com/office/2018/10/relationships/authors" Target="authors.xml"/><Relationship Id="rId10" Type="http://schemas.openxmlformats.org/officeDocument/2006/relationships/slide" Target="slides/slide8.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font" Target="fonts/font25.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96337402885823"/>
          <c:y val="0.1122771578852895"/>
          <c:w val="0.3749919880556048"/>
          <c:h val="0.71143937262457146"/>
        </c:manualLayout>
      </c:layout>
      <c:pieChart>
        <c:varyColors val="1"/>
        <c:ser>
          <c:idx val="0"/>
          <c:order val="0"/>
          <c:explosion val="2"/>
          <c:dPt>
            <c:idx val="0"/>
            <c:bubble3D val="0"/>
            <c:extLst>
              <c:ext xmlns:c16="http://schemas.microsoft.com/office/drawing/2014/chart" uri="{C3380CC4-5D6E-409C-BE32-E72D297353CC}">
                <c16:uniqueId val="{00000000-0311-4BCB-92E6-A52845640A4C}"/>
              </c:ext>
            </c:extLst>
          </c:dPt>
          <c:dPt>
            <c:idx val="1"/>
            <c:bubble3D val="0"/>
            <c:extLst>
              <c:ext xmlns:c16="http://schemas.microsoft.com/office/drawing/2014/chart" uri="{C3380CC4-5D6E-409C-BE32-E72D297353CC}">
                <c16:uniqueId val="{00000001-0311-4BCB-92E6-A52845640A4C}"/>
              </c:ext>
            </c:extLst>
          </c:dPt>
          <c:dLbls>
            <c:dLbl>
              <c:idx val="0"/>
              <c:layout>
                <c:manualLayout>
                  <c:x val="-1.9947508743165874E-4"/>
                  <c:y val="1.5272625632644926E-2"/>
                </c:manualLayout>
              </c:layout>
              <c:tx>
                <c:rich>
                  <a:bodyPr wrap="square" lIns="38100" tIns="19050" rIns="38100" bIns="19050" anchor="ctr">
                    <a:noAutofit/>
                  </a:bodyPr>
                  <a:lstStyle/>
                  <a:p>
                    <a:pPr>
                      <a:defRPr sz="2800">
                        <a:solidFill>
                          <a:schemeClr val="bg1"/>
                        </a:solidFill>
                        <a:latin typeface="Jost" panose="020B0604020202020204" charset="0"/>
                        <a:ea typeface="Jost" panose="020B0604020202020204" charset="0"/>
                        <a:cs typeface="Arial" panose="020B0604020202020204" pitchFamily="34" charset="0"/>
                      </a:defRPr>
                    </a:pPr>
                    <a:fld id="{1C8238BD-71BF-4C7D-A858-73C74A6F7842}" type="CATEGORYNAME">
                      <a:rPr lang="en-US" sz="2800" smtClean="0">
                        <a:solidFill>
                          <a:schemeClr val="bg1"/>
                        </a:solidFill>
                        <a:latin typeface="Jost" panose="020B0604020202020204" charset="0"/>
                        <a:ea typeface="Jost" panose="020B0604020202020204" charset="0"/>
                        <a:cs typeface="Arial" panose="020B0604020202020204" pitchFamily="34" charset="0"/>
                      </a:rPr>
                      <a:pPr>
                        <a:defRPr sz="2800">
                          <a:solidFill>
                            <a:schemeClr val="bg1"/>
                          </a:solidFill>
                          <a:latin typeface="Jost" panose="020B0604020202020204" charset="0"/>
                          <a:ea typeface="Jost" panose="020B0604020202020204" charset="0"/>
                          <a:cs typeface="Arial" panose="020B0604020202020204" pitchFamily="34" charset="0"/>
                        </a:defRPr>
                      </a:pPr>
                      <a:t>[CATEGORY NAME]</a:t>
                    </a:fld>
                    <a:r>
                      <a:rPr lang="en-US" sz="2800" baseline="0" dirty="0">
                        <a:solidFill>
                          <a:schemeClr val="bg1"/>
                        </a:solidFill>
                        <a:latin typeface="Jost" panose="020B0604020202020204" charset="0"/>
                        <a:ea typeface="Jost" panose="020B0604020202020204" charset="0"/>
                        <a:cs typeface="Arial" panose="020B0604020202020204" pitchFamily="34" charset="0"/>
                      </a:rPr>
                      <a:t> </a:t>
                    </a:r>
                    <a:fld id="{6401BB88-B851-4846-B8A6-570BEC9EEA1D}" type="VALUE">
                      <a:rPr lang="en-US" sz="2800" baseline="0" smtClean="0">
                        <a:solidFill>
                          <a:schemeClr val="bg1"/>
                        </a:solidFill>
                        <a:latin typeface="Jost" panose="020B0604020202020204" charset="0"/>
                        <a:ea typeface="Jost" panose="020B0604020202020204" charset="0"/>
                        <a:cs typeface="Arial" panose="020B0604020202020204" pitchFamily="34" charset="0"/>
                      </a:rPr>
                      <a:pPr>
                        <a:defRPr sz="2800">
                          <a:solidFill>
                            <a:schemeClr val="bg1"/>
                          </a:solidFill>
                          <a:latin typeface="Jost" panose="020B0604020202020204" charset="0"/>
                          <a:ea typeface="Jost" panose="020B0604020202020204" charset="0"/>
                          <a:cs typeface="Arial" panose="020B0604020202020204" pitchFamily="34" charset="0"/>
                        </a:defRPr>
                      </a:pPr>
                      <a:t>[VALUE]</a:t>
                    </a:fld>
                    <a:r>
                      <a:rPr lang="en-US" sz="2800" baseline="0" dirty="0">
                        <a:solidFill>
                          <a:schemeClr val="bg1"/>
                        </a:solidFill>
                        <a:latin typeface="Jost" panose="020B0604020202020204" charset="0"/>
                        <a:ea typeface="Jost" panose="020B0604020202020204" charset="0"/>
                        <a:cs typeface="Arial" panose="020B0604020202020204" pitchFamily="34" charset="0"/>
                      </a:rPr>
                      <a:t> Million</a:t>
                    </a:r>
                  </a:p>
                </c:rich>
              </c:tx>
              <c:spPr>
                <a:noFill/>
                <a:ln>
                  <a:noFill/>
                </a:ln>
                <a:effectLst/>
              </c:sp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layout>
                    <c:manualLayout>
                      <c:w val="0.29523559659181942"/>
                      <c:h val="0.50331227404148038"/>
                    </c:manualLayout>
                  </c15:layout>
                  <c15:dlblFieldTable/>
                  <c15:showDataLabelsRange val="0"/>
                </c:ext>
                <c:ext xmlns:c16="http://schemas.microsoft.com/office/drawing/2014/chart" uri="{C3380CC4-5D6E-409C-BE32-E72D297353CC}">
                  <c16:uniqueId val="{00000000-0311-4BCB-92E6-A52845640A4C}"/>
                </c:ext>
              </c:extLst>
            </c:dLbl>
            <c:dLbl>
              <c:idx val="1"/>
              <c:layout>
                <c:manualLayout>
                  <c:x val="-1.6787731494721292E-2"/>
                  <c:y val="-0.15724357759075422"/>
                </c:manualLayout>
              </c:layout>
              <c:tx>
                <c:rich>
                  <a:bodyPr wrap="square" lIns="38100" tIns="19050" rIns="38100" bIns="19050" anchor="ctr">
                    <a:noAutofit/>
                  </a:bodyPr>
                  <a:lstStyle/>
                  <a:p>
                    <a:pPr>
                      <a:defRPr sz="2800">
                        <a:solidFill>
                          <a:schemeClr val="bg1"/>
                        </a:solidFill>
                        <a:latin typeface="Jost" panose="020B0604020202020204" charset="0"/>
                        <a:ea typeface="Jost" panose="020B0604020202020204" charset="0"/>
                        <a:cs typeface="Arial" panose="020B0604020202020204" pitchFamily="34" charset="0"/>
                      </a:defRPr>
                    </a:pPr>
                    <a:fld id="{CE180510-20F3-48BC-A108-52AFABEB3051}" type="CATEGORYNAME">
                      <a:rPr lang="en-US" sz="2800" smtClean="0">
                        <a:solidFill>
                          <a:schemeClr val="bg1"/>
                        </a:solidFill>
                        <a:latin typeface="Jost" panose="020B0604020202020204" charset="0"/>
                        <a:ea typeface="Jost" panose="020B0604020202020204" charset="0"/>
                        <a:cs typeface="Arial" panose="020B0604020202020204" pitchFamily="34" charset="0"/>
                      </a:rPr>
                      <a:pPr>
                        <a:defRPr sz="2800">
                          <a:solidFill>
                            <a:schemeClr val="bg1"/>
                          </a:solidFill>
                          <a:latin typeface="Jost" panose="020B0604020202020204" charset="0"/>
                          <a:ea typeface="Jost" panose="020B0604020202020204" charset="0"/>
                          <a:cs typeface="Arial" panose="020B0604020202020204" pitchFamily="34" charset="0"/>
                        </a:defRPr>
                      </a:pPr>
                      <a:t>[CATEGORY NAME]</a:t>
                    </a:fld>
                    <a:r>
                      <a:rPr lang="en-US" sz="2800" baseline="0" dirty="0">
                        <a:solidFill>
                          <a:schemeClr val="bg1"/>
                        </a:solidFill>
                        <a:latin typeface="Jost" panose="020B0604020202020204" charset="0"/>
                        <a:ea typeface="Jost" panose="020B0604020202020204" charset="0"/>
                        <a:cs typeface="Arial" panose="020B0604020202020204" pitchFamily="34" charset="0"/>
                      </a:rPr>
                      <a:t> </a:t>
                    </a:r>
                  </a:p>
                  <a:p>
                    <a:pPr>
                      <a:defRPr sz="2800">
                        <a:solidFill>
                          <a:schemeClr val="bg1"/>
                        </a:solidFill>
                        <a:latin typeface="Jost" panose="020B0604020202020204" charset="0"/>
                        <a:ea typeface="Jost" panose="020B0604020202020204" charset="0"/>
                        <a:cs typeface="Arial" panose="020B0604020202020204" pitchFamily="34" charset="0"/>
                      </a:defRPr>
                    </a:pPr>
                    <a:fld id="{30F5D6A9-A97B-4E32-A697-FE9F088861E1}" type="VALUE">
                      <a:rPr lang="en-US" sz="2800" baseline="0" smtClean="0">
                        <a:solidFill>
                          <a:schemeClr val="bg1"/>
                        </a:solidFill>
                        <a:latin typeface="Jost" panose="020B0604020202020204" charset="0"/>
                        <a:ea typeface="Jost" panose="020B0604020202020204" charset="0"/>
                        <a:cs typeface="Arial" panose="020B0604020202020204" pitchFamily="34" charset="0"/>
                      </a:rPr>
                      <a:pPr>
                        <a:defRPr sz="2800">
                          <a:solidFill>
                            <a:schemeClr val="bg1"/>
                          </a:solidFill>
                          <a:latin typeface="Jost" panose="020B0604020202020204" charset="0"/>
                          <a:ea typeface="Jost" panose="020B0604020202020204" charset="0"/>
                          <a:cs typeface="Arial" panose="020B0604020202020204" pitchFamily="34" charset="0"/>
                        </a:defRPr>
                      </a:pPr>
                      <a:t>[VALUE]</a:t>
                    </a:fld>
                    <a:r>
                      <a:rPr lang="en-US" sz="2800" baseline="0" dirty="0">
                        <a:solidFill>
                          <a:schemeClr val="bg1"/>
                        </a:solidFill>
                        <a:latin typeface="Jost" panose="020B0604020202020204" charset="0"/>
                        <a:ea typeface="Jost" panose="020B0604020202020204" charset="0"/>
                        <a:cs typeface="Arial" panose="020B0604020202020204" pitchFamily="34" charset="0"/>
                      </a:rPr>
                      <a:t> Million</a:t>
                    </a:r>
                  </a:p>
                </c:rich>
              </c:tx>
              <c:spPr>
                <a:noFill/>
                <a:ln>
                  <a:noFill/>
                </a:ln>
                <a:effectLst/>
              </c:sp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layout>
                    <c:manualLayout>
                      <c:w val="0.28511595419028368"/>
                      <c:h val="0.63185583500955123"/>
                    </c:manualLayout>
                  </c15:layout>
                  <c15:dlblFieldTable/>
                  <c15:showDataLabelsRange val="0"/>
                </c:ext>
                <c:ext xmlns:c16="http://schemas.microsoft.com/office/drawing/2014/chart" uri="{C3380CC4-5D6E-409C-BE32-E72D297353CC}">
                  <c16:uniqueId val="{00000001-0311-4BCB-92E6-A52845640A4C}"/>
                </c:ext>
              </c:extLst>
            </c:dLbl>
            <c:spPr>
              <a:noFill/>
              <a:ln>
                <a:noFill/>
              </a:ln>
              <a:effectLst/>
            </c:spPr>
            <c:txPr>
              <a:bodyPr wrap="square" lIns="38100" tIns="19050" rIns="38100" bIns="19050" anchor="ctr">
                <a:spAutoFit/>
              </a:bodyPr>
              <a:lstStyle/>
              <a:p>
                <a:pPr>
                  <a:defRPr sz="2800">
                    <a:solidFill>
                      <a:schemeClr val="bg1"/>
                    </a:solidFill>
                    <a:latin typeface="Jost" panose="020B0604020202020204" charset="0"/>
                    <a:ea typeface="Jost" panose="020B0604020202020204" charset="0"/>
                    <a:cs typeface="Arial" panose="020B0604020202020204" pitchFamily="34" charset="0"/>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Sheet1!$A$1:$B$1</c:f>
              <c:strCache>
                <c:ptCount val="2"/>
                <c:pt idx="0">
                  <c:v>Organizations</c:v>
                </c:pt>
                <c:pt idx="1">
                  <c:v>Audiences</c:v>
                </c:pt>
              </c:strCache>
            </c:strRef>
          </c:cat>
          <c:val>
            <c:numRef>
              <c:f>Sheet1!$A$2:$B$2</c:f>
              <c:numCache>
                <c:formatCode>"$"#,##0.0</c:formatCode>
                <c:ptCount val="2"/>
                <c:pt idx="0">
                  <c:v>162.19999999999999</c:v>
                </c:pt>
                <c:pt idx="1">
                  <c:v>147.69999999999999</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2-0311-4BCB-92E6-A52845640A4C}"/>
            </c:ext>
          </c:extLst>
        </c:ser>
        <c:dLbls>
          <c:dLblPos val="outEnd"/>
          <c:showLegendKey val="0"/>
          <c:showVal val="1"/>
          <c:showCatName val="0"/>
          <c:showSerName val="0"/>
          <c:showPercent val="0"/>
          <c:showBubbleSize val="0"/>
          <c:showLeaderLines val="0"/>
        </c:dLbls>
        <c:firstSliceAng val="196"/>
      </c:pieChart>
      <c:spPr>
        <a:noFill/>
        <a:ln w="25136">
          <a:noFill/>
        </a:ln>
      </c:spPr>
    </c:plotArea>
    <c:plotVisOnly val="1"/>
    <c:dispBlanksAs val="zero"/>
    <c:showDLblsOverMax val="0"/>
  </c:chart>
  <c:spPr>
    <a:noFill/>
    <a:ln>
      <a:noFill/>
    </a:ln>
  </c:spPr>
  <c:txPr>
    <a:bodyPr/>
    <a:lstStyle/>
    <a:p>
      <a:pPr>
        <a:defRPr sz="2152" b="1" i="0" u="none" strike="noStrike" baseline="0">
          <a:solidFill>
            <a:schemeClr val="tx1"/>
          </a:solidFill>
          <a:latin typeface="Fairfield LH Light"/>
          <a:ea typeface="Fairfield LH Light"/>
          <a:cs typeface="Fairfield LH Ligh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13970281746921"/>
          <c:y val="0.20601851851851852"/>
          <c:w val="0.3185731383896217"/>
          <c:h val="0.55273091525172202"/>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91C-407D-8AF0-8A87B74567E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91C-407D-8AF0-8A87B74567E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91C-407D-8AF0-8A87B74567E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91C-407D-8AF0-8A87B74567E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91C-407D-8AF0-8A87B74567E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91C-407D-8AF0-8A87B74567E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91C-407D-8AF0-8A87B74567E2}"/>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C91C-407D-8AF0-8A87B74567E2}"/>
              </c:ext>
            </c:extLst>
          </c:dPt>
          <c:dLbls>
            <c:dLbl>
              <c:idx val="0"/>
              <c:layout>
                <c:manualLayout>
                  <c:x val="-1.1765201224846894E-2"/>
                  <c:y val="7.1824482639376547E-2"/>
                </c:manualLayout>
              </c:layout>
              <c:tx>
                <c:rich>
                  <a:bodyPr/>
                  <a:lstStyle/>
                  <a:p>
                    <a:fld id="{5A70F07A-77F7-4A26-8B4D-921E175ED67F}" type="CATEGORYNAME">
                      <a:rPr lang="en-US"/>
                      <a:pPr/>
                      <a:t>[CATEGORY NAME]</a:t>
                    </a:fld>
                    <a:r>
                      <a:rPr lang="en-US" dirty="0"/>
                      <a:t> </a:t>
                    </a:r>
                    <a:fld id="{501E8E98-8DB9-4BCF-B39B-76D0B3C4CC0C}" type="VALUE">
                      <a:rPr lang="en-US"/>
                      <a:pPr/>
                      <a:t>[VALUE]</a:t>
                    </a:fld>
                    <a:endParaRPr lang="en-US" dirty="0"/>
                  </a:p>
                </c:rich>
              </c:tx>
              <c:dLblPos val="bestFit"/>
              <c:showLegendKey val="0"/>
              <c:showVal val="1"/>
              <c:showCatName val="1"/>
              <c:showSerName val="0"/>
              <c:showPercent val="0"/>
              <c:showBubbleSize val="0"/>
              <c:extLst>
                <c:ext xmlns:c15="http://schemas.microsoft.com/office/drawing/2012/chart" uri="{CE6537A1-D6FC-4f65-9D91-7224C49458BB}">
                  <c15:layout>
                    <c:manualLayout>
                      <c:w val="0.24003720723258481"/>
                      <c:h val="0.1378397234908115"/>
                    </c:manualLayout>
                  </c15:layout>
                  <c15:dlblFieldTable/>
                  <c15:showDataLabelsRange val="0"/>
                </c:ext>
                <c:ext xmlns:c16="http://schemas.microsoft.com/office/drawing/2014/chart" uri="{C3380CC4-5D6E-409C-BE32-E72D297353CC}">
                  <c16:uniqueId val="{00000001-C91C-407D-8AF0-8A87B74567E2}"/>
                </c:ext>
              </c:extLst>
            </c:dLbl>
            <c:dLbl>
              <c:idx val="1"/>
              <c:layout>
                <c:manualLayout>
                  <c:x val="-1.6117235345581803E-2"/>
                  <c:y val="6.0364968431115273E-2"/>
                </c:manualLayout>
              </c:layout>
              <c:tx>
                <c:rich>
                  <a:bodyPr rot="0" spcFirstLastPara="1" vertOverflow="ellipsis" vert="horz" wrap="square" anchor="ctr" anchorCtr="1"/>
                  <a:lstStyle/>
                  <a:p>
                    <a:pPr algn="ctr">
                      <a:defRPr sz="1600" b="1" i="0" u="none" strike="noStrike" kern="1200" baseline="0">
                        <a:solidFill>
                          <a:schemeClr val="bg1"/>
                        </a:solidFill>
                        <a:latin typeface="Jost" panose="020B0604020202020204" charset="0"/>
                        <a:ea typeface="Jost" panose="020B0604020202020204" charset="0"/>
                        <a:cs typeface="+mn-cs"/>
                      </a:defRPr>
                    </a:pPr>
                    <a:fld id="{F0E822FB-3901-4619-BA34-D8D747FF9F94}" type="CATEGORYNAME">
                      <a:rPr lang="en-US" sz="1600" b="1">
                        <a:latin typeface="Jost" panose="020B0604020202020204" charset="0"/>
                        <a:ea typeface="Jost" panose="020B0604020202020204" charset="0"/>
                      </a:rPr>
                      <a:pPr algn="ctr">
                        <a:defRPr sz="1600" b="1">
                          <a:latin typeface="Jost" panose="020B0604020202020204" charset="0"/>
                          <a:ea typeface="Jost" panose="020B0604020202020204" charset="0"/>
                        </a:defRPr>
                      </a:pPr>
                      <a:t>[CATEGORY NAME]</a:t>
                    </a:fld>
                    <a:r>
                      <a:rPr lang="en-US" sz="1600" b="1" dirty="0">
                        <a:latin typeface="Jost" panose="020B0604020202020204" charset="0"/>
                        <a:ea typeface="Jost" panose="020B0604020202020204" charset="0"/>
                      </a:rPr>
                      <a:t> </a:t>
                    </a:r>
                    <a:fld id="{33D42165-7666-4218-9B58-AAAB1FC58DD9}" type="VALUE">
                      <a:rPr lang="en-US" sz="1600" b="1">
                        <a:latin typeface="Jost" panose="020B0604020202020204" charset="0"/>
                        <a:ea typeface="Jost" panose="020B0604020202020204" charset="0"/>
                      </a:rPr>
                      <a:pPr algn="ctr">
                        <a:defRPr sz="1600" b="1">
                          <a:latin typeface="Jost" panose="020B0604020202020204" charset="0"/>
                          <a:ea typeface="Jost" panose="020B0604020202020204" charset="0"/>
                        </a:defRPr>
                      </a:pPr>
                      <a:t>[VALUE]</a:t>
                    </a:fld>
                    <a:endParaRPr lang="en-US" sz="1600" b="1" dirty="0">
                      <a:latin typeface="Jost" panose="020B0604020202020204" charset="0"/>
                      <a:ea typeface="Jost" panose="020B0604020202020204" charset="0"/>
                    </a:endParaRPr>
                  </a:p>
                </c:rich>
              </c:tx>
              <c:spPr>
                <a:noFill/>
                <a:ln>
                  <a:noFill/>
                </a:ln>
                <a:effectLst/>
              </c:spPr>
              <c:txPr>
                <a:bodyPr rot="0" spcFirstLastPara="1" vertOverflow="ellipsis" vert="horz" wrap="square" anchor="ctr" anchorCtr="1"/>
                <a:lstStyle/>
                <a:p>
                  <a:pPr algn="ctr">
                    <a:defRPr sz="1600" b="1" i="0" u="none" strike="noStrike" kern="1200" baseline="0">
                      <a:solidFill>
                        <a:schemeClr val="bg1"/>
                      </a:solidFill>
                      <a:latin typeface="Jost" panose="020B0604020202020204" charset="0"/>
                      <a:ea typeface="Jost" panose="020B0604020202020204" charset="0"/>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1999650043744532"/>
                      <c:h val="0.19083219196514684"/>
                    </c:manualLayout>
                  </c15:layout>
                  <c15:dlblFieldTable/>
                  <c15:showDataLabelsRange val="0"/>
                </c:ext>
                <c:ext xmlns:c16="http://schemas.microsoft.com/office/drawing/2014/chart" uri="{C3380CC4-5D6E-409C-BE32-E72D297353CC}">
                  <c16:uniqueId val="{00000003-C91C-407D-8AF0-8A87B74567E2}"/>
                </c:ext>
              </c:extLst>
            </c:dLbl>
            <c:dLbl>
              <c:idx val="2"/>
              <c:layout>
                <c:manualLayout>
                  <c:x val="-2.2553149606299314E-2"/>
                  <c:y val="-2.3606848275980431E-3"/>
                </c:manualLayout>
              </c:layout>
              <c:tx>
                <c:rich>
                  <a:bodyPr/>
                  <a:lstStyle/>
                  <a:p>
                    <a:fld id="{683D7129-C584-479F-82F6-4B8C4D599282}" type="CATEGORYNAME">
                      <a:rPr lang="en-US"/>
                      <a:pPr/>
                      <a:t>[CATEGORY NAME]</a:t>
                    </a:fld>
                    <a:r>
                      <a:rPr lang="en-US" dirty="0"/>
                      <a:t> </a:t>
                    </a:r>
                    <a:fld id="{6AA5B383-68E3-4DAB-9CA4-CDA24B4348AF}" type="VALUE">
                      <a:rPr lang="en-US"/>
                      <a:pPr/>
                      <a:t>[VALUE]</a:t>
                    </a:fld>
                    <a:endParaRPr lang="en-US" dirty="0"/>
                  </a:p>
                </c:rich>
              </c:tx>
              <c:dLblPos val="bestFit"/>
              <c:showLegendKey val="0"/>
              <c:showVal val="1"/>
              <c:showCatName val="1"/>
              <c:showSerName val="0"/>
              <c:showPercent val="0"/>
              <c:showBubbleSize val="0"/>
              <c:extLst>
                <c:ext xmlns:c15="http://schemas.microsoft.com/office/drawing/2012/chart" uri="{CE6537A1-D6FC-4f65-9D91-7224C49458BB}">
                  <c15:layout>
                    <c:manualLayout>
                      <c:w val="0.33674825739371095"/>
                      <c:h val="0.10646833994530122"/>
                    </c:manualLayout>
                  </c15:layout>
                  <c15:dlblFieldTable/>
                  <c15:showDataLabelsRange val="0"/>
                </c:ext>
                <c:ext xmlns:c16="http://schemas.microsoft.com/office/drawing/2014/chart" uri="{C3380CC4-5D6E-409C-BE32-E72D297353CC}">
                  <c16:uniqueId val="{00000005-C91C-407D-8AF0-8A87B74567E2}"/>
                </c:ext>
              </c:extLst>
            </c:dLbl>
            <c:dLbl>
              <c:idx val="3"/>
              <c:layout>
                <c:manualLayout>
                  <c:x val="-1.4808727034120735E-2"/>
                  <c:y val="4.2289237463531582E-2"/>
                </c:manualLayout>
              </c:layout>
              <c:tx>
                <c:rich>
                  <a:bodyPr/>
                  <a:lstStyle/>
                  <a:p>
                    <a:fld id="{F0D9B4C9-20E4-4B1D-810B-4F9E65F6E247}" type="CATEGORYNAME">
                      <a:rPr lang="en-US"/>
                      <a:pPr/>
                      <a:t>[CATEGORY NAME]</a:t>
                    </a:fld>
                    <a:r>
                      <a:rPr lang="en-US" baseline="0" dirty="0"/>
                      <a:t> </a:t>
                    </a:r>
                    <a:fld id="{A260B33A-440D-4A86-A57D-90D5354516B5}" type="VALUE">
                      <a:rPr lang="en-US" baseline="0"/>
                      <a:pPr/>
                      <a:t>[VALUE]</a:t>
                    </a:fld>
                    <a:endParaRPr lang="en-US" baseline="0" dirty="0"/>
                  </a:p>
                </c:rich>
              </c:tx>
              <c:dLblPos val="bestFit"/>
              <c:showLegendKey val="0"/>
              <c:showVal val="1"/>
              <c:showCatName val="1"/>
              <c:showSerName val="0"/>
              <c:showPercent val="0"/>
              <c:showBubbleSize val="0"/>
              <c:extLst>
                <c:ext xmlns:c15="http://schemas.microsoft.com/office/drawing/2012/chart" uri="{CE6537A1-D6FC-4f65-9D91-7224C49458BB}">
                  <c15:layout>
                    <c:manualLayout>
                      <c:w val="0.19860411198600175"/>
                      <c:h val="0.11845379239011355"/>
                    </c:manualLayout>
                  </c15:layout>
                  <c15:dlblFieldTable/>
                  <c15:showDataLabelsRange val="0"/>
                </c:ext>
                <c:ext xmlns:c16="http://schemas.microsoft.com/office/drawing/2014/chart" uri="{C3380CC4-5D6E-409C-BE32-E72D297353CC}">
                  <c16:uniqueId val="{00000007-C91C-407D-8AF0-8A87B74567E2}"/>
                </c:ext>
              </c:extLst>
            </c:dLbl>
            <c:dLbl>
              <c:idx val="4"/>
              <c:layout>
                <c:manualLayout>
                  <c:x val="-3.0334317585301838E-2"/>
                  <c:y val="0"/>
                </c:manualLayout>
              </c:layout>
              <c:tx>
                <c:rich>
                  <a:bodyPr/>
                  <a:lstStyle/>
                  <a:p>
                    <a:fld id="{5469FE2A-9F88-4C2C-B413-1D866057E923}" type="CATEGORYNAME">
                      <a:rPr lang="en-US" smtClean="0"/>
                      <a:pPr/>
                      <a:t>[CATEGORY NAME]</a:t>
                    </a:fld>
                    <a:endParaRPr lang="en-US" dirty="0"/>
                  </a:p>
                  <a:p>
                    <a:fld id="{EB63AB3C-7E3E-4FD1-8DE7-86221E9A6B17}" type="VALUE">
                      <a:rPr lang="en-US" smtClean="0"/>
                      <a:pPr/>
                      <a:t>[VALUE]</a:t>
                    </a:fld>
                    <a:endParaRPr lang="en-US"/>
                  </a:p>
                </c:rich>
              </c:tx>
              <c:dLblPos val="bestFit"/>
              <c:showLegendKey val="0"/>
              <c:showVal val="1"/>
              <c:showCatName val="1"/>
              <c:showSerName val="0"/>
              <c:showPercent val="0"/>
              <c:showBubbleSize val="0"/>
              <c:extLst>
                <c:ext xmlns:c15="http://schemas.microsoft.com/office/drawing/2012/chart" uri="{CE6537A1-D6FC-4f65-9D91-7224C49458BB}">
                  <c15:layout>
                    <c:manualLayout>
                      <c:w val="0.15672440944881891"/>
                      <c:h val="0.3390313152205417"/>
                    </c:manualLayout>
                  </c15:layout>
                  <c15:dlblFieldTable/>
                  <c15:showDataLabelsRange val="0"/>
                </c:ext>
                <c:ext xmlns:c16="http://schemas.microsoft.com/office/drawing/2014/chart" uri="{C3380CC4-5D6E-409C-BE32-E72D297353CC}">
                  <c16:uniqueId val="{00000009-C91C-407D-8AF0-8A87B74567E2}"/>
                </c:ext>
              </c:extLst>
            </c:dLbl>
            <c:dLbl>
              <c:idx val="5"/>
              <c:layout>
                <c:manualLayout>
                  <c:x val="-2.7291338582677266E-2"/>
                  <c:y val="3.7566080500074102E-2"/>
                </c:manualLayout>
              </c:layout>
              <c:tx>
                <c:rich>
                  <a:bodyPr/>
                  <a:lstStyle/>
                  <a:p>
                    <a:fld id="{2C5963D4-716E-4533-9364-C94A963B08CA}" type="CATEGORYNAME">
                      <a:rPr lang="en-US"/>
                      <a:pPr/>
                      <a:t>[CATEGORY NAME]</a:t>
                    </a:fld>
                    <a:r>
                      <a:rPr lang="en-US" baseline="0" dirty="0"/>
                      <a:t> </a:t>
                    </a:r>
                  </a:p>
                  <a:p>
                    <a:fld id="{1752909B-E899-4BE0-839E-FE0114767F0B}" type="VALUE">
                      <a:rPr lang="en-US" baseline="0"/>
                      <a:pPr/>
                      <a:t>[VALUE]</a:t>
                    </a:fld>
                    <a:endParaRPr lang="en-US"/>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C91C-407D-8AF0-8A87B74567E2}"/>
                </c:ext>
              </c:extLst>
            </c:dLbl>
            <c:dLbl>
              <c:idx val="6"/>
              <c:layout>
                <c:manualLayout>
                  <c:x val="-2.8593503937007901E-2"/>
                  <c:y val="-4.8623790092199096E-2"/>
                </c:manualLayout>
              </c:layout>
              <c:tx>
                <c:rich>
                  <a:bodyPr/>
                  <a:lstStyle/>
                  <a:p>
                    <a:fld id="{69C4C6D6-6C1B-49B9-B2F2-A190FD715497}" type="CATEGORYNAME">
                      <a:rPr lang="en-US" smtClean="0"/>
                      <a:pPr/>
                      <a:t>[CATEGORY NAME]</a:t>
                    </a:fld>
                    <a:r>
                      <a:rPr lang="en-US" dirty="0"/>
                      <a:t> </a:t>
                    </a:r>
                  </a:p>
                  <a:p>
                    <a:fld id="{6F4A02F9-94F1-40B4-B5B9-8A304219F0ED}" type="VALUE">
                      <a:rPr lang="en-US" baseline="0" smtClean="0"/>
                      <a:pPr/>
                      <a:t>[VALUE]</a:t>
                    </a:fld>
                    <a:endParaRPr lang="en-US"/>
                  </a:p>
                </c:rich>
              </c:tx>
              <c:dLblPos val="bestFit"/>
              <c:showLegendKey val="0"/>
              <c:showVal val="1"/>
              <c:showCatName val="1"/>
              <c:showSerName val="0"/>
              <c:showPercent val="0"/>
              <c:showBubbleSize val="0"/>
              <c:extLst>
                <c:ext xmlns:c15="http://schemas.microsoft.com/office/drawing/2012/chart" uri="{CE6537A1-D6FC-4f65-9D91-7224C49458BB}">
                  <c15:layout>
                    <c:manualLayout>
                      <c:w val="0.25741229221347334"/>
                      <c:h val="0.20078772844474066"/>
                    </c:manualLayout>
                  </c15:layout>
                  <c15:dlblFieldTable/>
                  <c15:showDataLabelsRange val="0"/>
                </c:ext>
                <c:ext xmlns:c16="http://schemas.microsoft.com/office/drawing/2014/chart" uri="{C3380CC4-5D6E-409C-BE32-E72D297353CC}">
                  <c16:uniqueId val="{0000000D-C91C-407D-8AF0-8A87B74567E2}"/>
                </c:ext>
              </c:extLst>
            </c:dLbl>
            <c:dLbl>
              <c:idx val="7"/>
              <c:layout>
                <c:manualLayout>
                  <c:x val="-1.8282365904594797E-2"/>
                  <c:y val="-7.8544462210823215E-2"/>
                </c:manualLayout>
              </c:layout>
              <c:tx>
                <c:rich>
                  <a:bodyPr/>
                  <a:lstStyle/>
                  <a:p>
                    <a:fld id="{651ED8D0-D284-431B-B604-BF2104FBC465}" type="CATEGORYNAME">
                      <a:rPr lang="en-US" smtClean="0"/>
                      <a:pPr/>
                      <a:t>[CATEGORY NAME]</a:t>
                    </a:fld>
                    <a:r>
                      <a:rPr lang="en-US" baseline="0" dirty="0"/>
                      <a:t> </a:t>
                    </a:r>
                    <a:fld id="{A4B4C6F1-5252-43C2-A109-1DF2C522EAC8}" type="VALUE">
                      <a:rPr lang="en-US" baseline="0"/>
                      <a:pPr/>
                      <a:t>[VALUE]</a:t>
                    </a:fld>
                    <a:endParaRPr lang="en-US" baseline="0" dirty="0"/>
                  </a:p>
                </c:rich>
              </c:tx>
              <c:dLblPos val="bestFit"/>
              <c:showLegendKey val="0"/>
              <c:showVal val="1"/>
              <c:showCatName val="1"/>
              <c:showSerName val="0"/>
              <c:showPercent val="0"/>
              <c:showBubbleSize val="0"/>
              <c:extLst>
                <c:ext xmlns:c15="http://schemas.microsoft.com/office/drawing/2012/chart" uri="{CE6537A1-D6FC-4f65-9D91-7224C49458BB}">
                  <c15:layout>
                    <c:manualLayout>
                      <c:w val="0.33360819176396689"/>
                      <c:h val="0.13815363456538693"/>
                    </c:manualLayout>
                  </c15:layout>
                  <c15:dlblFieldTable/>
                  <c15:showDataLabelsRange val="0"/>
                </c:ext>
                <c:ext xmlns:c16="http://schemas.microsoft.com/office/drawing/2014/chart" uri="{C3380CC4-5D6E-409C-BE32-E72D297353CC}">
                  <c16:uniqueId val="{0000000F-C91C-407D-8AF0-8A87B74567E2}"/>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Jost" panose="020B0604020202020204" charset="0"/>
                    <a:ea typeface="Jost" panose="020B0604020202020204" charset="0"/>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Sheet1!$A$1:$A$7</c:f>
              <c:strCache>
                <c:ptCount val="7"/>
                <c:pt idx="0">
                  <c:v>Food &amp; Drink</c:v>
                </c:pt>
                <c:pt idx="1">
                  <c:v>Shopping &amp; Clothing</c:v>
                </c:pt>
                <c:pt idx="2">
                  <c:v>Supplies &amp; Groceries</c:v>
                </c:pt>
                <c:pt idx="3">
                  <c:v>Childcare</c:v>
                </c:pt>
                <c:pt idx="4">
                  <c:v>Lodging</c:v>
                </c:pt>
                <c:pt idx="5">
                  <c:v>Other</c:v>
                </c:pt>
                <c:pt idx="6">
                  <c:v>Local Transportation</c:v>
                </c:pt>
              </c:strCache>
            </c:strRef>
          </c:cat>
          <c:val>
            <c:numRef>
              <c:f>Sheet1!$B$1:$B$7</c:f>
              <c:numCache>
                <c:formatCode>"$"#,##0.00_);[Red]\("$"#,##0.00\)</c:formatCode>
                <c:ptCount val="7"/>
                <c:pt idx="0">
                  <c:v>13.59</c:v>
                </c:pt>
                <c:pt idx="1">
                  <c:v>11.88</c:v>
                </c:pt>
                <c:pt idx="2">
                  <c:v>1.92</c:v>
                </c:pt>
                <c:pt idx="3">
                  <c:v>0.47</c:v>
                </c:pt>
                <c:pt idx="4">
                  <c:v>6.5</c:v>
                </c:pt>
                <c:pt idx="5">
                  <c:v>0.79</c:v>
                </c:pt>
                <c:pt idx="6">
                  <c:v>4.51</c:v>
                </c:pt>
              </c:numCache>
            </c:numRef>
          </c:val>
          <c:extLst>
            <c:ext xmlns:c16="http://schemas.microsoft.com/office/drawing/2014/chart" uri="{C3380CC4-5D6E-409C-BE32-E72D297353CC}">
              <c16:uniqueId val="{0000000E-C91C-407D-8AF0-8A87B74567E2}"/>
            </c:ext>
          </c:extLst>
        </c:ser>
        <c:dLbls>
          <c:dLblPos val="outEnd"/>
          <c:showLegendKey val="0"/>
          <c:showVal val="1"/>
          <c:showCatName val="0"/>
          <c:showSerName val="0"/>
          <c:showPercent val="0"/>
          <c:showBubbleSize val="0"/>
          <c:showLeaderLines val="0"/>
        </c:dLbls>
        <c:firstSliceAng val="230"/>
      </c:pieChart>
      <c:spPr>
        <a:noFill/>
        <a:ln>
          <a:noFill/>
        </a:ln>
        <a:effectLst/>
      </c:spPr>
    </c:plotArea>
    <c:plotVisOnly val="1"/>
    <c:dispBlanksAs val="gap"/>
    <c:showDLblsOverMax val="0"/>
  </c:chart>
  <c:spPr>
    <a:noFill/>
    <a:ln>
      <a:noFill/>
    </a:ln>
    <a:effectLst/>
  </c:spPr>
  <c:txPr>
    <a:bodyPr/>
    <a:lstStyle/>
    <a:p>
      <a:pPr>
        <a:defRPr sz="1800">
          <a:solidFill>
            <a:schemeClr val="bg1"/>
          </a:solidFill>
          <a:latin typeface="Georgia" panose="02040502050405020303" pitchFamily="18"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774468232004459"/>
          <c:y val="0.16912805826042196"/>
          <c:w val="0.23425141051387094"/>
          <c:h val="0.58272072557315246"/>
        </c:manualLayout>
      </c:layout>
      <c:pieChart>
        <c:varyColors val="1"/>
        <c:ser>
          <c:idx val="0"/>
          <c:order val="0"/>
          <c:dPt>
            <c:idx val="0"/>
            <c:bubble3D val="0"/>
            <c:spPr>
              <a:solidFill>
                <a:srgbClr val="DE6800"/>
              </a:solidFill>
            </c:spPr>
            <c:extLst>
              <c:ext xmlns:c16="http://schemas.microsoft.com/office/drawing/2014/chart" uri="{C3380CC4-5D6E-409C-BE32-E72D297353CC}">
                <c16:uniqueId val="{00000001-24BE-402E-AAE8-27FF1A3A5A2F}"/>
              </c:ext>
            </c:extLst>
          </c:dPt>
          <c:dPt>
            <c:idx val="1"/>
            <c:bubble3D val="0"/>
            <c:spPr>
              <a:solidFill>
                <a:srgbClr val="0B72D9"/>
              </a:solidFill>
            </c:spPr>
            <c:extLst>
              <c:ext xmlns:c16="http://schemas.microsoft.com/office/drawing/2014/chart" uri="{C3380CC4-5D6E-409C-BE32-E72D297353CC}">
                <c16:uniqueId val="{00000003-24BE-402E-AAE8-27FF1A3A5A2F}"/>
              </c:ext>
            </c:extLst>
          </c:dPt>
          <c:dLbls>
            <c:dLbl>
              <c:idx val="0"/>
              <c:layout>
                <c:manualLayout>
                  <c:x val="-1.4337397227959802E-2"/>
                  <c:y val="-0.1202680601170673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4BE-402E-AAE8-27FF1A3A5A2F}"/>
                </c:ext>
              </c:extLst>
            </c:dLbl>
            <c:dLbl>
              <c:idx val="1"/>
              <c:layout>
                <c:manualLayout>
                  <c:x val="9.8035176949144744E-3"/>
                  <c:y val="-7.0622071812699638E-2"/>
                </c:manualLayout>
              </c:layout>
              <c:spPr>
                <a:noFill/>
                <a:ln>
                  <a:noFill/>
                </a:ln>
                <a:effectLst/>
              </c:spPr>
              <c:txPr>
                <a:bodyPr wrap="square" lIns="38100" tIns="19050" rIns="38100" bIns="19050" anchor="ctr" anchorCtr="0">
                  <a:noAutofit/>
                </a:bodyPr>
                <a:lstStyle/>
                <a:p>
                  <a:pPr algn="ctr" rtl="0">
                    <a:defRPr lang="en-US" sz="2800" b="1" i="0" u="none" strike="noStrike" kern="1200" baseline="0">
                      <a:solidFill>
                        <a:prstClr val="white"/>
                      </a:solidFill>
                      <a:latin typeface="Jost" panose="020B0604020202020204" charset="0"/>
                      <a:ea typeface="Jost" panose="020B0604020202020204" charset="0"/>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15:layout>
                    <c:manualLayout>
                      <c:w val="0.22031517717928506"/>
                      <c:h val="0.34302911386510077"/>
                    </c:manualLayout>
                  </c15:layout>
                </c:ext>
                <c:ext xmlns:c16="http://schemas.microsoft.com/office/drawing/2014/chart" uri="{C3380CC4-5D6E-409C-BE32-E72D297353CC}">
                  <c16:uniqueId val="{00000003-24BE-402E-AAE8-27FF1A3A5A2F}"/>
                </c:ext>
              </c:extLst>
            </c:dLbl>
            <c:spPr>
              <a:noFill/>
              <a:ln>
                <a:noFill/>
              </a:ln>
              <a:effectLst/>
            </c:spPr>
            <c:txPr>
              <a:bodyPr wrap="square" lIns="38100" tIns="19050" rIns="38100" bIns="19050" anchor="ctr" anchorCtr="0">
                <a:spAutoFit/>
              </a:bodyPr>
              <a:lstStyle/>
              <a:p>
                <a:pPr algn="ctr" rtl="0">
                  <a:defRPr lang="en-US" sz="2800" b="1" i="0" u="none" strike="noStrike" kern="1200" baseline="0">
                    <a:solidFill>
                      <a:prstClr val="white"/>
                    </a:solidFill>
                    <a:latin typeface="Jost" panose="020B0604020202020204" charset="0"/>
                    <a:ea typeface="Jost" panose="020B0604020202020204" charset="0"/>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Sheet1!$A$1:$B$1</c:f>
              <c:strCache>
                <c:ptCount val="2"/>
                <c:pt idx="0">
                  <c:v>Local</c:v>
                </c:pt>
                <c:pt idx="1">
                  <c:v>Non-Local</c:v>
                </c:pt>
              </c:strCache>
            </c:strRef>
          </c:cat>
          <c:val>
            <c:numRef>
              <c:f>Sheet1!$A$2:$B$2</c:f>
              <c:numCache>
                <c:formatCode>0.0%</c:formatCode>
                <c:ptCount val="2"/>
                <c:pt idx="0">
                  <c:v>0.73</c:v>
                </c:pt>
                <c:pt idx="1">
                  <c:v>0.27</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4-24BE-402E-AAE8-27FF1A3A5A2F}"/>
            </c:ext>
          </c:extLst>
        </c:ser>
        <c:dLbls>
          <c:dLblPos val="outEnd"/>
          <c:showLegendKey val="0"/>
          <c:showVal val="0"/>
          <c:showCatName val="0"/>
          <c:showSerName val="0"/>
          <c:showPercent val="0"/>
          <c:showBubbleSize val="0"/>
          <c:showLeaderLines val="0"/>
        </c:dLbls>
        <c:firstSliceAng val="140"/>
      </c:pieChart>
      <c:spPr>
        <a:noFill/>
        <a:ln w="25136">
          <a:noFill/>
        </a:ln>
      </c:spPr>
    </c:plotArea>
    <c:plotVisOnly val="1"/>
    <c:dispBlanksAs val="zero"/>
    <c:showDLblsOverMax val="0"/>
  </c:chart>
  <c:spPr>
    <a:noFill/>
    <a:ln>
      <a:noFill/>
    </a:ln>
  </c:spPr>
  <c:txPr>
    <a:bodyPr/>
    <a:lstStyle/>
    <a:p>
      <a:pPr>
        <a:defRPr sz="2152" b="1" i="0" u="none" strike="noStrike" baseline="0">
          <a:solidFill>
            <a:schemeClr val="tx1"/>
          </a:solidFill>
          <a:latin typeface="Fairfield LH Light"/>
          <a:ea typeface="Fairfield LH Light"/>
          <a:cs typeface="Fairfield LH Light"/>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573280175677788"/>
          <c:y val="3.1697993534570951E-2"/>
          <c:w val="0.47117486623222499"/>
          <c:h val="0.56612677076865336"/>
        </c:manualLayout>
      </c:layout>
      <c:barChart>
        <c:barDir val="col"/>
        <c:grouping val="clustered"/>
        <c:varyColors val="1"/>
        <c:ser>
          <c:idx val="0"/>
          <c:order val="0"/>
          <c:invertIfNegative val="0"/>
          <c:dPt>
            <c:idx val="0"/>
            <c:invertIfNegative val="0"/>
            <c:bubble3D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D8AD-4883-8D2E-B2099A943993}"/>
              </c:ext>
            </c:extLst>
          </c:dPt>
          <c:dPt>
            <c:idx val="1"/>
            <c:invertIfNegative val="0"/>
            <c:bubble3D val="0"/>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D8AD-4883-8D2E-B2099A943993}"/>
              </c:ext>
            </c:extLst>
          </c:dPt>
          <c:dLbls>
            <c:spPr>
              <a:solidFill>
                <a:schemeClr val="bg1"/>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Jost" panose="020B0604020202020204" charset="0"/>
                    <a:ea typeface="Jost" panose="020B0604020202020204" charset="0"/>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Sheet1!$A$1:$A$2</c:f>
              <c:strCache>
                <c:ptCount val="2"/>
                <c:pt idx="0">
                  <c:v>Local</c:v>
                </c:pt>
                <c:pt idx="1">
                  <c:v>Non-local</c:v>
                </c:pt>
              </c:strCache>
            </c:strRef>
          </c:cat>
          <c:val>
            <c:numRef>
              <c:f>Sheet1!$B$1:$B$2</c:f>
              <c:numCache>
                <c:formatCode>"$"#,##0.00</c:formatCode>
                <c:ptCount val="2"/>
                <c:pt idx="0">
                  <c:v>27.72</c:v>
                </c:pt>
                <c:pt idx="1">
                  <c:v>71.36</c:v>
                </c:pt>
              </c:numCache>
            </c:numRef>
          </c:val>
          <c:extLst>
            <c:ext xmlns:c16="http://schemas.microsoft.com/office/drawing/2014/chart" uri="{C3380CC4-5D6E-409C-BE32-E72D297353CC}">
              <c16:uniqueId val="{00000004-D8AD-4883-8D2E-B2099A943993}"/>
            </c:ext>
          </c:extLst>
        </c:ser>
        <c:dLbls>
          <c:dLblPos val="inEnd"/>
          <c:showLegendKey val="0"/>
          <c:showVal val="1"/>
          <c:showCatName val="0"/>
          <c:showSerName val="0"/>
          <c:showPercent val="0"/>
          <c:showBubbleSize val="0"/>
        </c:dLbls>
        <c:gapWidth val="41"/>
        <c:axId val="410692072"/>
        <c:axId val="410691416"/>
      </c:barChart>
      <c:catAx>
        <c:axId val="4106920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2000" b="1" i="0" u="none" strike="noStrike" kern="1200" baseline="0">
                <a:solidFill>
                  <a:schemeClr val="bg1"/>
                </a:solidFill>
                <a:effectLst/>
                <a:latin typeface="Jost" panose="020B0604020202020204" charset="0"/>
                <a:ea typeface="Jost" panose="020B0604020202020204" charset="0"/>
                <a:cs typeface="Arial" panose="020B0604020202020204" pitchFamily="34" charset="0"/>
              </a:defRPr>
            </a:pPr>
            <a:endParaRPr lang="en-US"/>
          </a:p>
        </c:txPr>
        <c:crossAx val="410691416"/>
        <c:crosses val="autoZero"/>
        <c:auto val="1"/>
        <c:lblAlgn val="ctr"/>
        <c:lblOffset val="100"/>
        <c:noMultiLvlLbl val="0"/>
      </c:catAx>
      <c:valAx>
        <c:axId val="410691416"/>
        <c:scaling>
          <c:orientation val="minMax"/>
        </c:scaling>
        <c:delete val="1"/>
        <c:axPos val="l"/>
        <c:numFmt formatCode="&quot;$&quot;#,##0.00" sourceLinked="1"/>
        <c:majorTickMark val="none"/>
        <c:minorTickMark val="none"/>
        <c:tickLblPos val="nextTo"/>
        <c:crossAx val="41069207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573280175677788"/>
          <c:y val="3.1697993534570951E-2"/>
          <c:w val="0.47117486623222499"/>
          <c:h val="0.56612677076865336"/>
        </c:manualLayout>
      </c:layout>
      <c:barChart>
        <c:barDir val="col"/>
        <c:grouping val="clustered"/>
        <c:varyColors val="1"/>
        <c:ser>
          <c:idx val="0"/>
          <c:order val="0"/>
          <c:invertIfNegative val="0"/>
          <c:dPt>
            <c:idx val="0"/>
            <c:invertIfNegative val="0"/>
            <c:bubble3D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D8AD-4883-8D2E-B2099A943993}"/>
              </c:ext>
            </c:extLst>
          </c:dPt>
          <c:dPt>
            <c:idx val="1"/>
            <c:invertIfNegative val="0"/>
            <c:bubble3D val="0"/>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D8AD-4883-8D2E-B2099A943993}"/>
              </c:ext>
            </c:extLst>
          </c:dPt>
          <c:dLbls>
            <c:spPr>
              <a:solidFill>
                <a:schemeClr val="bg1"/>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Jost" panose="020B0604020202020204" charset="0"/>
                    <a:ea typeface="Jost" panose="020B0604020202020204" charset="0"/>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Sheet1!$A$1:$A$2</c:f>
              <c:strCache>
                <c:ptCount val="2"/>
                <c:pt idx="0">
                  <c:v>Attendees at 
BIPOC Events 
(N=255)</c:v>
                </c:pt>
                <c:pt idx="1">
                  <c:v>Attendees at 
All Events 
(N=980)</c:v>
                </c:pt>
              </c:strCache>
            </c:strRef>
          </c:cat>
          <c:val>
            <c:numRef>
              <c:f>Sheet1!$B$1:$B$2</c:f>
              <c:numCache>
                <c:formatCode>"$"#,##0.00</c:formatCode>
                <c:ptCount val="2"/>
                <c:pt idx="0">
                  <c:v>28.87</c:v>
                </c:pt>
                <c:pt idx="1">
                  <c:v>39.659999999999997</c:v>
                </c:pt>
              </c:numCache>
            </c:numRef>
          </c:val>
          <c:extLst>
            <c:ext xmlns:c16="http://schemas.microsoft.com/office/drawing/2014/chart" uri="{C3380CC4-5D6E-409C-BE32-E72D297353CC}">
              <c16:uniqueId val="{00000004-D8AD-4883-8D2E-B2099A943993}"/>
            </c:ext>
          </c:extLst>
        </c:ser>
        <c:dLbls>
          <c:dLblPos val="inEnd"/>
          <c:showLegendKey val="0"/>
          <c:showVal val="1"/>
          <c:showCatName val="0"/>
          <c:showSerName val="0"/>
          <c:showPercent val="0"/>
          <c:showBubbleSize val="0"/>
        </c:dLbls>
        <c:gapWidth val="41"/>
        <c:axId val="410692072"/>
        <c:axId val="410691416"/>
      </c:barChart>
      <c:catAx>
        <c:axId val="4106920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600" b="1" i="0" u="none" strike="noStrike" kern="1200" baseline="0">
                <a:solidFill>
                  <a:schemeClr val="bg1"/>
                </a:solidFill>
                <a:effectLst/>
                <a:latin typeface="Jost" panose="020B0604020202020204" charset="0"/>
                <a:ea typeface="Jost" panose="020B0604020202020204" charset="0"/>
                <a:cs typeface="Arial" panose="020B0604020202020204" pitchFamily="34" charset="0"/>
              </a:defRPr>
            </a:pPr>
            <a:endParaRPr lang="en-US"/>
          </a:p>
        </c:txPr>
        <c:crossAx val="410691416"/>
        <c:crosses val="autoZero"/>
        <c:auto val="1"/>
        <c:lblAlgn val="ctr"/>
        <c:lblOffset val="100"/>
        <c:noMultiLvlLbl val="0"/>
      </c:catAx>
      <c:valAx>
        <c:axId val="410691416"/>
        <c:scaling>
          <c:orientation val="minMax"/>
        </c:scaling>
        <c:delete val="1"/>
        <c:axPos val="l"/>
        <c:numFmt formatCode="&quot;$&quot;#,##0.00" sourceLinked="1"/>
        <c:majorTickMark val="none"/>
        <c:minorTickMark val="none"/>
        <c:tickLblPos val="nextTo"/>
        <c:crossAx val="41069207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98463" y="693738"/>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484" y="4389398"/>
            <a:ext cx="5563870" cy="4158377"/>
          </a:xfrm>
          <a:prstGeom prst="rect">
            <a:avLst/>
          </a:prstGeom>
          <a:noFill/>
          <a:ln>
            <a:noFill/>
          </a:ln>
        </p:spPr>
        <p:txBody>
          <a:bodyPr spcFirstLastPara="1" wrap="square" lIns="92531" tIns="92531" rIns="92531" bIns="92531"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learning.linkedin.com/content/dam/me/learning/resources/pdfs/LinkedIn-Learning-2020-Workplace-Learning-Report.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802ea7b10c_1_1: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802ea7b10c_1_1:notes"/>
          <p:cNvSpPr txBox="1">
            <a:spLocks noGrp="1"/>
          </p:cNvSpPr>
          <p:nvPr>
            <p:ph type="body" idx="1"/>
          </p:nvPr>
        </p:nvSpPr>
        <p:spPr>
          <a:xfrm>
            <a:off x="695484" y="4389398"/>
            <a:ext cx="5563870" cy="4158377"/>
          </a:xfrm>
          <a:prstGeom prst="rect">
            <a:avLst/>
          </a:prstGeom>
        </p:spPr>
        <p:txBody>
          <a:bodyPr spcFirstLastPara="1" wrap="square" lIns="92531" tIns="92531" rIns="92531" bIns="92531" anchor="t" anchorCtr="0">
            <a:noAutofit/>
          </a:bodyPr>
          <a:lstStyle/>
          <a:p>
            <a:pPr marL="139700" indent="0">
              <a:buNone/>
            </a:pPr>
            <a:r>
              <a:rPr lang="en-US" sz="1100" b="1" i="0" u="none" strike="noStrike" baseline="0" dirty="0">
                <a:solidFill>
                  <a:srgbClr val="221F1F"/>
                </a:solidFill>
                <a:latin typeface="Avenir Next LT Pro" panose="020B0504020202020204" pitchFamily="34" charset="0"/>
              </a:rPr>
              <a:t>Arts and culture builds stronger communities. </a:t>
            </a:r>
            <a:r>
              <a:rPr lang="en-US" sz="1100" b="0" i="0" u="none" strike="noStrike" baseline="0" dirty="0">
                <a:solidFill>
                  <a:srgbClr val="221F1F"/>
                </a:solidFill>
                <a:latin typeface="Avenir Next LT Pro" panose="020B0504020202020204" pitchFamily="34" charset="0"/>
              </a:rPr>
              <a:t>Every day nonprofit arts and culture organizations are making their communities better places to live and work by beautifying cities, fueling creativity, celebrating diversity, and bringing joy to residents. They also employ people locally, purchase goods and services from nearby businesses, and produce the authentic cultural experiences that are magnets for visitors, tourists, and new residents. </a:t>
            </a:r>
            <a:endParaRPr lang="en-US" dirty="0"/>
          </a:p>
          <a:p>
            <a:pPr marL="0" indent="0">
              <a:buNone/>
            </a:pPr>
            <a:endParaRPr lang="en-US" dirty="0"/>
          </a:p>
          <a:p>
            <a:pPr marL="0" indent="0">
              <a:buNone/>
            </a:pPr>
            <a:r>
              <a:rPr lang="en-US" dirty="0"/>
              <a:t>AEP6 changes the conversation about the arts from that of a “</a:t>
            </a:r>
            <a:r>
              <a:rPr lang="en-US" baseline="0" dirty="0"/>
              <a:t>charity” to one about an “investment in an industry” that provides both social, economic, and cultural benefits to the community.</a:t>
            </a:r>
          </a:p>
          <a:p>
            <a:pPr marL="0" indent="0">
              <a:buNone/>
            </a:pPr>
            <a:r>
              <a:rPr lang="en-US" b="0" dirty="0"/>
              <a:t>“How can</a:t>
            </a:r>
            <a:r>
              <a:rPr lang="en-US" b="0" baseline="0" dirty="0"/>
              <a:t> a group of arts organizations stimulate the economy?” (</a:t>
            </a:r>
            <a:r>
              <a:rPr lang="en-US" b="0" dirty="0"/>
              <a:t>Tell a personal arts spending</a:t>
            </a:r>
            <a:r>
              <a:rPr lang="en-US" b="0" baseline="0" dirty="0"/>
              <a:t> story that demonstrates how many industries benefit from arts spending</a:t>
            </a:r>
            <a:r>
              <a:rPr lang="en-US" b="0" dirty="0"/>
              <a:t>.)</a:t>
            </a:r>
          </a:p>
          <a:p>
            <a:pPr marL="0" indent="0">
              <a:buNone/>
            </a:pPr>
            <a:endParaRPr lang="en-US" dirty="0"/>
          </a:p>
          <a:p>
            <a:pPr marL="0" indent="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1f88252dc4_0_1140: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1f88252dc4_0_1140:notes"/>
          <p:cNvSpPr txBox="1">
            <a:spLocks noGrp="1"/>
          </p:cNvSpPr>
          <p:nvPr>
            <p:ph type="body" idx="1"/>
          </p:nvPr>
        </p:nvSpPr>
        <p:spPr>
          <a:xfrm>
            <a:off x="695484" y="4389398"/>
            <a:ext cx="5563870" cy="4158377"/>
          </a:xfrm>
          <a:prstGeom prst="rect">
            <a:avLst/>
          </a:prstGeom>
        </p:spPr>
        <p:txBody>
          <a:bodyPr spcFirstLastPara="1" wrap="square" lIns="92531" tIns="92531" rIns="92531" bIns="92531" anchor="t" anchorCtr="0">
            <a:noAutofit/>
          </a:bodyPr>
          <a:lstStyle/>
          <a:p>
            <a:pPr marL="0" indent="0">
              <a:buNone/>
            </a:pPr>
            <a:endParaRPr dirty="0"/>
          </a:p>
        </p:txBody>
      </p:sp>
    </p:spTree>
    <p:extLst>
      <p:ext uri="{BB962C8B-B14F-4D97-AF65-F5344CB8AC3E}">
        <p14:creationId xmlns:p14="http://schemas.microsoft.com/office/powerpoint/2010/main" val="2195923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802ea7b10c_1_18: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802ea7b10c_1_18:notes"/>
          <p:cNvSpPr txBox="1">
            <a:spLocks noGrp="1"/>
          </p:cNvSpPr>
          <p:nvPr>
            <p:ph type="body" idx="1"/>
          </p:nvPr>
        </p:nvSpPr>
        <p:spPr>
          <a:xfrm>
            <a:off x="695484" y="4389398"/>
            <a:ext cx="5563870" cy="4158377"/>
          </a:xfrm>
          <a:prstGeom prst="rect">
            <a:avLst/>
          </a:prstGeom>
        </p:spPr>
        <p:txBody>
          <a:bodyPr spcFirstLastPara="1" wrap="square" lIns="92531" tIns="92531" rIns="92531" bIns="92531" anchor="t" anchorCtr="0">
            <a:noAutofit/>
          </a:bodyPr>
          <a:lstStyle/>
          <a:p>
            <a:pPr algn="l"/>
            <a:r>
              <a:rPr lang="en-US" sz="3200" dirty="0">
                <a:solidFill>
                  <a:srgbClr val="0D0B0B"/>
                </a:solidFill>
                <a:latin typeface="Jost-Regular"/>
              </a:rPr>
              <a:t>79% of Americans agree, “The arts attract travelers and are good for tourism.”</a:t>
            </a:r>
          </a:p>
          <a:p>
            <a:pPr algn="l"/>
            <a:r>
              <a:rPr lang="en-US" sz="3200" dirty="0">
                <a:solidFill>
                  <a:srgbClr val="0D0B0B"/>
                </a:solidFill>
                <a:latin typeface="Jost-Regular"/>
              </a:rPr>
              <a:t>70% agree, “The arts improve the image and identity of my community.”</a:t>
            </a:r>
          </a:p>
          <a:p>
            <a:pPr algn="l"/>
            <a:r>
              <a:rPr lang="en-US" sz="3200" dirty="0">
                <a:solidFill>
                  <a:srgbClr val="0D0B0B"/>
                </a:solidFill>
                <a:latin typeface="Jost-Regular"/>
              </a:rPr>
              <a:t>53% say, “When planning a vacation, I consider the destination’s arts and culture</a:t>
            </a:r>
          </a:p>
          <a:p>
            <a:pPr algn="l"/>
            <a:r>
              <a:rPr lang="en-US" sz="3200" dirty="0">
                <a:solidFill>
                  <a:srgbClr val="0D0B0B"/>
                </a:solidFill>
                <a:latin typeface="Jost-Regular"/>
              </a:rPr>
              <a:t>experiences when deciding where to visit.”</a:t>
            </a:r>
          </a:p>
          <a:p>
            <a:pPr algn="l"/>
            <a:r>
              <a:rPr lang="en-US" sz="3200" dirty="0">
                <a:solidFill>
                  <a:srgbClr val="0D0B0B"/>
                </a:solidFill>
                <a:latin typeface="Jost-Regular"/>
              </a:rPr>
              <a:t>With this level of public understanding of the arts and tourism connection, it is no surprise that 66% favor government funding the arts as a means to increase tourism.</a:t>
            </a:r>
          </a:p>
          <a:p>
            <a:pPr algn="l"/>
            <a:endParaRPr lang="en-US" sz="3200" dirty="0">
              <a:solidFill>
                <a:srgbClr val="0D0B0B"/>
              </a:solidFill>
              <a:latin typeface="Jost-Regular"/>
            </a:endParaRPr>
          </a:p>
          <a:p>
            <a:pPr marL="233309" indent="-233309">
              <a:buFont typeface="+mj-lt"/>
              <a:buAutoNum type="arabicPeriod"/>
            </a:pPr>
            <a:r>
              <a:rPr lang="en-US" sz="1800" dirty="0"/>
              <a:t>Nationally, nonlocal attendees spend $60.57 per person, per event, not including admission—more than twice as much as their local counterparts. </a:t>
            </a:r>
          </a:p>
          <a:p>
            <a:pPr marL="233309" indent="-233309">
              <a:buFont typeface="+mj-lt"/>
              <a:buAutoNum type="arabicPeriod"/>
            </a:pPr>
            <a:endParaRPr lang="en-US" sz="1800" dirty="0"/>
          </a:p>
          <a:p>
            <a:pPr marL="233309" indent="-233309">
              <a:buFont typeface="+mj-lt"/>
              <a:buAutoNum type="arabicPeriod"/>
            </a:pPr>
            <a:r>
              <a:rPr lang="en-US" sz="1800" dirty="0"/>
              <a:t>We asked non-local attendees,</a:t>
            </a:r>
            <a:r>
              <a:rPr lang="en-US" sz="1800" baseline="0" dirty="0"/>
              <a:t> “Why are you here?” </a:t>
            </a:r>
            <a:r>
              <a:rPr lang="en-US" sz="1800" dirty="0"/>
              <a:t>[XX … IN YOUR REPORT]% said, “This arts event is the primary purpose for my trip.”</a:t>
            </a:r>
          </a:p>
          <a:p>
            <a:pPr marL="233309" indent="-233309" defTabSz="933237">
              <a:buFont typeface="+mj-lt"/>
              <a:buAutoNum type="arabicPeriod"/>
              <a:defRPr/>
            </a:pPr>
            <a:endParaRPr lang="en-US" sz="1800" dirty="0"/>
          </a:p>
          <a:p>
            <a:pPr marL="233309" indent="-233309" defTabSz="933237">
              <a:buFont typeface="+mj-lt"/>
              <a:buAutoNum type="arabicPeriod"/>
              <a:defRPr/>
            </a:pPr>
            <a:r>
              <a:rPr lang="en-US" sz="1800" dirty="0"/>
              <a:t>We asked local attendees about what they would have done if the arts event that they were attending was not taking place: [XX … IN YOUR REPORT] said they would have “traveled to a different community to attend a similar arts event.” </a:t>
            </a:r>
          </a:p>
          <a:p>
            <a:pPr marL="233309" indent="-233309" defTabSz="933237">
              <a:buFont typeface="+mj-lt"/>
              <a:buAutoNum type="arabicPeriod"/>
              <a:defRPr/>
            </a:pPr>
            <a:endParaRPr lang="en-US" sz="1800" dirty="0"/>
          </a:p>
          <a:p>
            <a:pPr marL="233309" indent="-233309" defTabSz="933237">
              <a:buFont typeface="+mj-lt"/>
              <a:buAutoNum type="arabicPeriod"/>
              <a:defRPr/>
            </a:pPr>
            <a:r>
              <a:rPr lang="en-US" sz="1800" dirty="0"/>
              <a:t>Of the XX% of arts attendees who are nonresidents, XX% reported an overnight lodging expense. They average $XXX per person. When you can get those “heads in beds,” that is when the cash registers start to ring. [ALL FIGURES IN YOUR REPORT]</a:t>
            </a:r>
          </a:p>
          <a:p>
            <a:pPr marL="233309" indent="-233309">
              <a:buFont typeface="+mj-lt"/>
              <a:buAutoNum type="arabicPeriod"/>
            </a:pPr>
            <a:endParaRPr lang="en-US" sz="1800" b="0" dirty="0"/>
          </a:p>
          <a:p>
            <a:pPr marL="233309" indent="-233309">
              <a:buFont typeface="+mj-lt"/>
              <a:buAutoNum type="arabicPeriod"/>
            </a:pPr>
            <a:r>
              <a:rPr lang="en-US" sz="1800" b="0" dirty="0"/>
              <a:t>These data show the power of the arts draw visitors into their community, and these people spend</a:t>
            </a:r>
            <a:r>
              <a:rPr lang="en-US" sz="1800" b="0" baseline="0" dirty="0"/>
              <a:t> money. It also shows that the arts keep locals and their discretionary spending in the community. That is why we say a vibrant arts community is good for local businesses.</a:t>
            </a:r>
            <a:endParaRPr lang="en-US" sz="1800" b="0" dirty="0"/>
          </a:p>
          <a:p>
            <a:endParaRPr lang="en-US" sz="1800" b="0" dirty="0"/>
          </a:p>
          <a:p>
            <a:pPr marL="139700" indent="0">
              <a:buNone/>
            </a:pPr>
            <a:r>
              <a:rPr lang="en-US" sz="1800" dirty="0"/>
              <a:t>(For this analysis, only one night of lodging expenses is counted toward the audience expenditure, regardless of how many nights these cultural tourists actually stayed in the community. This conservative approach ensures that the audience-spending figures are not inflated by non-arts-related spending.) </a:t>
            </a:r>
          </a:p>
          <a:p>
            <a:endParaRPr lang="en-US" sz="1800" b="0" dirty="0"/>
          </a:p>
          <a:p>
            <a:pPr marL="139700" indent="0" algn="l">
              <a:buNone/>
            </a:pPr>
            <a:endParaRPr lang="en-US" sz="1800" dirty="0"/>
          </a:p>
        </p:txBody>
      </p:sp>
    </p:spTree>
    <p:extLst>
      <p:ext uri="{BB962C8B-B14F-4D97-AF65-F5344CB8AC3E}">
        <p14:creationId xmlns:p14="http://schemas.microsoft.com/office/powerpoint/2010/main" val="691182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802ea7b10c_1_143: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802ea7b10c_1_143:notes"/>
          <p:cNvSpPr txBox="1">
            <a:spLocks noGrp="1"/>
          </p:cNvSpPr>
          <p:nvPr>
            <p:ph type="body" idx="1"/>
          </p:nvPr>
        </p:nvSpPr>
        <p:spPr>
          <a:xfrm>
            <a:off x="695484" y="4389398"/>
            <a:ext cx="5563870" cy="4158377"/>
          </a:xfrm>
          <a:prstGeom prst="rect">
            <a:avLst/>
          </a:prstGeom>
        </p:spPr>
        <p:txBody>
          <a:bodyPr spcFirstLastPara="1" wrap="square" lIns="92531" tIns="92531" rIns="92531" bIns="92531" anchor="t" anchorCtr="0">
            <a:noAutofit/>
          </a:bodyPr>
          <a:lstStyle/>
          <a:p>
            <a:pPr marL="139700" indent="0">
              <a:buNone/>
            </a:pPr>
            <a:r>
              <a:rPr lang="en-US" dirty="0"/>
              <a:t>While arts volunteers may not have an economic impact</a:t>
            </a:r>
            <a:r>
              <a:rPr lang="en-US" baseline="0" dirty="0"/>
              <a:t> as defined in this study, they clearly have an enormous impact by helping arts organizations function as a viable industry.</a:t>
            </a:r>
          </a:p>
        </p:txBody>
      </p:sp>
    </p:spTree>
    <p:extLst>
      <p:ext uri="{BB962C8B-B14F-4D97-AF65-F5344CB8AC3E}">
        <p14:creationId xmlns:p14="http://schemas.microsoft.com/office/powerpoint/2010/main" val="2762725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8b5ec1637c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8b5ec1637c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t>AEP6 National Partners are organizations of public and private sector leaders that steer billions of dollars in public and private sector arts funding and create arts-friendly policies. They are partners because, (1) they too believe arts and culture are a fundamental component of a healthy community, and (2) they approve of the methodology and findings. Their names are on the back cover of every AEP6 report. This boost your credibility when advocating with the data. For example,</a:t>
            </a:r>
            <a:endParaRPr lang="en-US" sz="1800" b="0" i="0" u="none" strike="noStrike" baseline="0" dirty="0">
              <a:solidFill>
                <a:srgbClr val="0D0B0B"/>
              </a:solidFill>
              <a:latin typeface="Jost-Regular"/>
            </a:endParaRPr>
          </a:p>
          <a:p>
            <a:pPr marL="690509" lvl="1" indent="-233309">
              <a:buFont typeface="Arial" panose="020B0604020202020204" pitchFamily="34" charset="0"/>
              <a:buChar char="•"/>
            </a:pPr>
            <a:r>
              <a:rPr lang="en-US" dirty="0"/>
              <a:t>Be sure your mayor knows the U.S. Conference of Mayors and National League of Cites, and Black Legislative Network are partners. </a:t>
            </a:r>
          </a:p>
          <a:p>
            <a:pPr marL="690509" lvl="1" indent="-233309">
              <a:buFont typeface="Arial" panose="020B0604020202020204" pitchFamily="34" charset="0"/>
              <a:buChar char="•"/>
            </a:pPr>
            <a:r>
              <a:rPr lang="en-US" dirty="0"/>
              <a:t>Be sure your city manager know that International City/County Management Association is a partner. </a:t>
            </a:r>
          </a:p>
          <a:p>
            <a:pPr marL="690509" lvl="1" indent="-233309">
              <a:buFont typeface="Arial" panose="020B0604020202020204" pitchFamily="34" charset="0"/>
              <a:buChar char="•"/>
            </a:pPr>
            <a:r>
              <a:rPr lang="en-US" dirty="0"/>
              <a:t>Be sure your business leaders know that the Conference Board is a partner. </a:t>
            </a:r>
          </a:p>
          <a:p>
            <a:pPr marL="690509" lvl="1" indent="-233309">
              <a:buFont typeface="Arial" panose="020B0604020202020204" pitchFamily="34" charset="0"/>
              <a:buChar char="•"/>
            </a:pPr>
            <a:r>
              <a:rPr lang="en-US" dirty="0"/>
              <a:t>Be sure your private funders know that Independent Sector is a partner. </a:t>
            </a:r>
          </a:p>
          <a:p>
            <a:pPr marL="690509" lvl="1" indent="-233309">
              <a:buFont typeface="Arial" panose="020B0604020202020204" pitchFamily="34" charset="0"/>
              <a:buChar char="•"/>
            </a:pPr>
            <a:r>
              <a:rPr lang="en-US" dirty="0"/>
              <a:t>Be sure your tourism and economic development people know that Destinations International and National Alliance of community Economic Development Associations are partners.</a:t>
            </a:r>
          </a:p>
          <a:p>
            <a:pPr marL="690509" lvl="1" indent="-233309">
              <a:buFont typeface="Arial" panose="020B0604020202020204" pitchFamily="34" charset="0"/>
              <a:buChar char="•"/>
            </a:pPr>
            <a:r>
              <a:rPr lang="en-US" dirty="0"/>
              <a:t>Be sure your community organizations know that Race Forward and African Diaspora Consortium are partners.</a:t>
            </a:r>
          </a:p>
          <a:p>
            <a:pPr marL="690509" lvl="1" indent="-233309">
              <a:buFont typeface="Arial" panose="020B0604020202020204" pitchFamily="34" charset="0"/>
              <a:buChar char="•"/>
            </a:pPr>
            <a:r>
              <a:rPr lang="en-US" dirty="0"/>
              <a:t>Be sure your arts community knows that the arts unions and RIAA and NIVA are partners.</a:t>
            </a:r>
          </a:p>
          <a:p>
            <a:pPr marL="0" lvl="0" indent="0" algn="l" rtl="0">
              <a:spcBef>
                <a:spcPts val="0"/>
              </a:spcBef>
              <a:spcAft>
                <a:spcPts val="0"/>
              </a:spcAft>
              <a:buNone/>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802ea7b10c_1_18: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802ea7b10c_1_18:notes"/>
          <p:cNvSpPr txBox="1">
            <a:spLocks noGrp="1"/>
          </p:cNvSpPr>
          <p:nvPr>
            <p:ph type="body" idx="1"/>
          </p:nvPr>
        </p:nvSpPr>
        <p:spPr>
          <a:xfrm>
            <a:off x="695484" y="4389398"/>
            <a:ext cx="5563870" cy="4158377"/>
          </a:xfrm>
          <a:prstGeom prst="rect">
            <a:avLst/>
          </a:prstGeom>
        </p:spPr>
        <p:txBody>
          <a:bodyPr spcFirstLastPara="1" wrap="square" lIns="92531" tIns="92531" rIns="92531" bIns="92531" anchor="t" anchorCtr="0">
            <a:noAutofit/>
          </a:bodyPr>
          <a:lstStyle/>
          <a:p>
            <a:pPr marL="233309" indent="-233309">
              <a:buFont typeface="+mj-lt"/>
              <a:buAutoNum type="arabicPeriod"/>
            </a:pPr>
            <a:r>
              <a:rPr lang="en-US" dirty="0"/>
              <a:t>Our community leaders are not the only ones who appreciate the quality of life AND economic value of the arts.</a:t>
            </a:r>
          </a:p>
          <a:p>
            <a:pPr marL="233309" indent="-233309">
              <a:buFont typeface="+mj-lt"/>
              <a:buAutoNum type="arabicPeriod"/>
            </a:pPr>
            <a:endParaRPr lang="en-US" dirty="0"/>
          </a:p>
          <a:p>
            <a:pPr marL="233309" marR="0" lvl="0" indent="-233309"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US" dirty="0"/>
              <a:t>The American public appreciates this value that the arts bring to their community. While 86 percent believe they are important to quality of life, an impressive 79 percent also believe the arts are important to local businesses and the economy.</a:t>
            </a:r>
          </a:p>
        </p:txBody>
      </p:sp>
    </p:spTree>
    <p:extLst>
      <p:ext uri="{BB962C8B-B14F-4D97-AF65-F5344CB8AC3E}">
        <p14:creationId xmlns:p14="http://schemas.microsoft.com/office/powerpoint/2010/main" val="3463692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802ea7b10c_1_18: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802ea7b10c_1_18:notes"/>
          <p:cNvSpPr txBox="1">
            <a:spLocks noGrp="1"/>
          </p:cNvSpPr>
          <p:nvPr>
            <p:ph type="body" idx="1"/>
          </p:nvPr>
        </p:nvSpPr>
        <p:spPr>
          <a:xfrm>
            <a:off x="695484" y="4389398"/>
            <a:ext cx="5563870" cy="4158377"/>
          </a:xfrm>
          <a:prstGeom prst="rect">
            <a:avLst/>
          </a:prstGeom>
        </p:spPr>
        <p:txBody>
          <a:bodyPr spcFirstLastPara="1" wrap="square" lIns="92531" tIns="92531" rIns="92531" bIns="92531" anchor="t" anchorCtr="0">
            <a:noAutofit/>
          </a:bodyPr>
          <a:lstStyle/>
          <a:p>
            <a:pPr marL="233309" indent="-233309">
              <a:buFont typeface="+mj-lt"/>
              <a:buAutoNum type="arabicPeriod"/>
            </a:pPr>
            <a:endParaRPr lang="en-US" dirty="0"/>
          </a:p>
        </p:txBody>
      </p:sp>
    </p:spTree>
    <p:extLst>
      <p:ext uri="{BB962C8B-B14F-4D97-AF65-F5344CB8AC3E}">
        <p14:creationId xmlns:p14="http://schemas.microsoft.com/office/powerpoint/2010/main" val="1065732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802ea7b10c_1_18: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802ea7b10c_1_18:notes"/>
          <p:cNvSpPr txBox="1">
            <a:spLocks noGrp="1"/>
          </p:cNvSpPr>
          <p:nvPr>
            <p:ph type="body" idx="1"/>
          </p:nvPr>
        </p:nvSpPr>
        <p:spPr>
          <a:xfrm>
            <a:off x="695484" y="4389398"/>
            <a:ext cx="5563870" cy="4158377"/>
          </a:xfrm>
          <a:prstGeom prst="rect">
            <a:avLst/>
          </a:prstGeom>
        </p:spPr>
        <p:txBody>
          <a:bodyPr spcFirstLastPara="1" wrap="square" lIns="92531" tIns="92531" rIns="92531" bIns="92531" anchor="t" anchorCtr="0">
            <a:noAutofit/>
          </a:bodyPr>
          <a:lstStyle/>
          <a:p>
            <a:pPr marL="0" indent="0">
              <a:buNone/>
            </a:pPr>
            <a:endParaRPr dirty="0"/>
          </a:p>
        </p:txBody>
      </p:sp>
    </p:spTree>
    <p:extLst>
      <p:ext uri="{BB962C8B-B14F-4D97-AF65-F5344CB8AC3E}">
        <p14:creationId xmlns:p14="http://schemas.microsoft.com/office/powerpoint/2010/main" val="3591810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802ea7b10c_1_18: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802ea7b10c_1_18:notes"/>
          <p:cNvSpPr txBox="1">
            <a:spLocks noGrp="1"/>
          </p:cNvSpPr>
          <p:nvPr>
            <p:ph type="body" idx="1"/>
          </p:nvPr>
        </p:nvSpPr>
        <p:spPr>
          <a:xfrm>
            <a:off x="695484" y="4389398"/>
            <a:ext cx="5563870" cy="4158377"/>
          </a:xfrm>
          <a:prstGeom prst="rect">
            <a:avLst/>
          </a:prstGeom>
        </p:spPr>
        <p:txBody>
          <a:bodyPr spcFirstLastPara="1" wrap="square" lIns="92531" tIns="92531" rIns="92531" bIns="92531" anchor="t" anchorCtr="0">
            <a:noAutofit/>
          </a:bodyPr>
          <a:lstStyle/>
          <a:p>
            <a:pPr marL="0" marR="0">
              <a:spcBef>
                <a:spcPts val="0"/>
              </a:spcBef>
              <a:spcAft>
                <a:spcPts val="0"/>
              </a:spcAft>
            </a:pPr>
            <a:r>
              <a:rPr lang="en-US" sz="1100" dirty="0">
                <a:effectLst/>
                <a:latin typeface="Garamond" panose="02020404030301010803" pitchFamily="18" charset="0"/>
                <a:ea typeface="MS PGothic" panose="020B0600070205080204" pitchFamily="34" charset="-128"/>
              </a:rPr>
              <a:t>Some positive news from LinkedIn about the importance of creativity in the workforce. Every year they do a research study that includes ranking the most in-demand skills that companies are looking for. They provide a ranking of both “Soft Skills” and “Hard Skills.” For the second year in a row, </a:t>
            </a:r>
            <a:r>
              <a:rPr lang="en-US" sz="1100" u="sng" dirty="0">
                <a:effectLst/>
                <a:latin typeface="Garamond" panose="02020404030301010803" pitchFamily="18" charset="0"/>
                <a:ea typeface="MS PGothic" panose="020B0600070205080204" pitchFamily="34" charset="-128"/>
              </a:rPr>
              <a:t>“Creativity” tops the list of soft skills</a:t>
            </a:r>
            <a:r>
              <a:rPr lang="en-US" sz="1100" dirty="0">
                <a:effectLst/>
                <a:latin typeface="Garamond" panose="02020404030301010803" pitchFamily="18" charset="0"/>
                <a:ea typeface="MS PGothic" panose="020B0600070205080204" pitchFamily="34" charset="-128"/>
              </a:rPr>
              <a:t> (page 35 of the </a:t>
            </a:r>
            <a:r>
              <a:rPr lang="en-US" sz="1100" u="sng" dirty="0">
                <a:solidFill>
                  <a:srgbClr val="0563C1"/>
                </a:solidFill>
                <a:effectLst/>
                <a:latin typeface="Garamond" panose="02020404030301010803" pitchFamily="18" charset="0"/>
                <a:ea typeface="MS PGothic" panose="020B0600070205080204" pitchFamily="34" charset="-128"/>
                <a:hlinkClick r:id="rId3"/>
              </a:rPr>
              <a:t>report</a:t>
            </a:r>
            <a:r>
              <a:rPr lang="en-US" sz="1100" dirty="0">
                <a:effectLst/>
                <a:latin typeface="Garamond" panose="02020404030301010803" pitchFamily="18" charset="0"/>
                <a:ea typeface="MS PGothic" panose="020B0600070205080204" pitchFamily="34" charset="-128"/>
              </a:rPr>
              <a:t>). </a:t>
            </a:r>
            <a:endParaRPr lang="en-US" sz="1100" dirty="0">
              <a:effectLst/>
              <a:latin typeface="Calibri" panose="020F0502020204030204" pitchFamily="34" charset="0"/>
              <a:ea typeface="MS PGothic" panose="020B0600070205080204" pitchFamily="34" charset="-128"/>
            </a:endParaRPr>
          </a:p>
          <a:p>
            <a:pPr marL="0" marR="0">
              <a:spcBef>
                <a:spcPts val="0"/>
              </a:spcBef>
              <a:spcAft>
                <a:spcPts val="0"/>
              </a:spcAft>
            </a:pPr>
            <a:r>
              <a:rPr lang="en-US" sz="1100" dirty="0">
                <a:effectLst/>
                <a:latin typeface="Garamond" panose="02020404030301010803" pitchFamily="18" charset="0"/>
                <a:ea typeface="MS PGothic" panose="020B0600070205080204" pitchFamily="34" charset="-128"/>
              </a:rPr>
              <a:t> </a:t>
            </a:r>
            <a:endParaRPr lang="en-US" sz="1100" dirty="0">
              <a:effectLst/>
              <a:latin typeface="Calibri" panose="020F0502020204030204" pitchFamily="34" charset="0"/>
              <a:ea typeface="MS PGothic" panose="020B0600070205080204" pitchFamily="34" charset="-128"/>
            </a:endParaRPr>
          </a:p>
          <a:p>
            <a:pPr marL="342900" marR="0" lvl="0" indent="-342900">
              <a:spcBef>
                <a:spcPts val="0"/>
              </a:spcBef>
              <a:spcAft>
                <a:spcPts val="0"/>
              </a:spcAft>
              <a:buFont typeface="Symbol" panose="05050102010706020507" pitchFamily="18" charset="2"/>
              <a:buChar char=""/>
            </a:pPr>
            <a:r>
              <a:rPr lang="en-US" sz="1100" u="sng" dirty="0">
                <a:effectLst/>
                <a:latin typeface="Garamond" panose="02020404030301010803" pitchFamily="18" charset="0"/>
                <a:ea typeface="MS PGothic" panose="020B0600070205080204" pitchFamily="34" charset="-128"/>
              </a:rPr>
              <a:t>“</a:t>
            </a:r>
            <a:r>
              <a:rPr lang="en-US" sz="1100" b="1" u="sng" dirty="0">
                <a:effectLst/>
                <a:latin typeface="Garamond" panose="02020404030301010803" pitchFamily="18" charset="0"/>
                <a:ea typeface="MS PGothic" panose="020B0600070205080204" pitchFamily="34" charset="-128"/>
              </a:rPr>
              <a:t>Soft skills</a:t>
            </a:r>
            <a:r>
              <a:rPr lang="en-US" sz="1100" u="sng" dirty="0">
                <a:effectLst/>
                <a:latin typeface="Garamond" panose="02020404030301010803" pitchFamily="18" charset="0"/>
                <a:ea typeface="MS PGothic" panose="020B0600070205080204" pitchFamily="34" charset="-128"/>
              </a:rPr>
              <a:t> are the essential interpersonal skills that make or break our ability to get things done. We think of them as foundational and every professional should be working to build them . . . this year’s results signal that companies are gravitating more toward talent with strong people-oriented skills.”</a:t>
            </a:r>
            <a:endParaRPr lang="en-US" sz="1100" u="sng" dirty="0">
              <a:effectLst/>
              <a:latin typeface="Calibri" panose="020F0502020204030204" pitchFamily="34" charset="0"/>
              <a:ea typeface="MS PGothic" panose="020B0600070205080204" pitchFamily="34" charset="-128"/>
            </a:endParaRPr>
          </a:p>
          <a:p>
            <a:pPr marL="0" marR="0">
              <a:spcBef>
                <a:spcPts val="0"/>
              </a:spcBef>
              <a:spcAft>
                <a:spcPts val="0"/>
              </a:spcAft>
            </a:pPr>
            <a:r>
              <a:rPr lang="en-US" sz="1100" dirty="0">
                <a:effectLst/>
                <a:latin typeface="Garamond" panose="02020404030301010803" pitchFamily="18" charset="0"/>
                <a:ea typeface="MS PGothic" panose="020B0600070205080204" pitchFamily="34" charset="-128"/>
              </a:rPr>
              <a:t> </a:t>
            </a:r>
            <a:endParaRPr lang="en-US" sz="1100" dirty="0">
              <a:effectLst/>
              <a:latin typeface="Calibri" panose="020F0502020204030204" pitchFamily="34" charset="0"/>
              <a:ea typeface="MS PGothic" panose="020B0600070205080204" pitchFamily="34" charset="-128"/>
            </a:endParaRPr>
          </a:p>
          <a:p>
            <a:pPr marL="342900" marR="0" lvl="0" indent="-342900">
              <a:spcBef>
                <a:spcPts val="0"/>
              </a:spcBef>
              <a:spcAft>
                <a:spcPts val="0"/>
              </a:spcAft>
              <a:buFont typeface="Symbol" panose="05050102010706020507" pitchFamily="18" charset="2"/>
              <a:buChar char=""/>
            </a:pPr>
            <a:r>
              <a:rPr lang="en-US" sz="1100" dirty="0">
                <a:effectLst/>
                <a:latin typeface="Garamond" panose="02020404030301010803" pitchFamily="18" charset="0"/>
                <a:ea typeface="MS PGothic" panose="020B0600070205080204" pitchFamily="34" charset="-128"/>
              </a:rPr>
              <a:t>“While the most in-demand soft skills are all about how employees work together, the most in-demand </a:t>
            </a:r>
            <a:r>
              <a:rPr lang="en-US" sz="1100" b="1" dirty="0">
                <a:effectLst/>
                <a:latin typeface="Garamond" panose="02020404030301010803" pitchFamily="18" charset="0"/>
                <a:ea typeface="MS PGothic" panose="020B0600070205080204" pitchFamily="34" charset="-128"/>
              </a:rPr>
              <a:t>hard skills</a:t>
            </a:r>
            <a:r>
              <a:rPr lang="en-US" sz="1100" dirty="0">
                <a:effectLst/>
                <a:latin typeface="Garamond" panose="02020404030301010803" pitchFamily="18" charset="0"/>
                <a:ea typeface="MS PGothic" panose="020B0600070205080204" pitchFamily="34" charset="-128"/>
              </a:rPr>
              <a:t> are the ones defining what they’re working on. These skills will continue to evolve as the world of work does . . . Trending data also reveals that data-driven decision making skills like analytical reasoning (#3), up one spot from last year, and business analysis (#6), up 10 spots from last year, are essential in today’s workforce. </a:t>
            </a:r>
            <a:endParaRPr lang="en-US" sz="1100" dirty="0">
              <a:effectLst/>
              <a:latin typeface="Calibri" panose="020F0502020204030204" pitchFamily="34" charset="0"/>
              <a:ea typeface="MS PGothic" panose="020B0600070205080204" pitchFamily="34" charset="-128"/>
            </a:endParaRP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u="sng" dirty="0">
                <a:effectLst/>
                <a:latin typeface="Garamond" panose="02020404030301010803" pitchFamily="18" charset="0"/>
                <a:ea typeface="MS PGothic" panose="020B0600070205080204" pitchFamily="34" charset="-128"/>
              </a:rPr>
              <a:t>The report is based on about 6700 survey responses from HR professionals, managers, and learners. </a:t>
            </a:r>
            <a:endParaRPr lang="en-US" sz="1100" u="sng" dirty="0">
              <a:effectLst/>
              <a:latin typeface="Calibri" panose="020F0502020204030204" pitchFamily="34" charset="0"/>
              <a:ea typeface="MS PGothic" panose="020B0600070205080204" pitchFamily="34" charset="-128"/>
            </a:endParaRPr>
          </a:p>
          <a:p>
            <a:endParaRPr lang="en-US" dirty="0"/>
          </a:p>
        </p:txBody>
      </p:sp>
    </p:spTree>
    <p:extLst>
      <p:ext uri="{BB962C8B-B14F-4D97-AF65-F5344CB8AC3E}">
        <p14:creationId xmlns:p14="http://schemas.microsoft.com/office/powerpoint/2010/main" val="3260995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802ea7b10c_1_18: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802ea7b10c_1_18:notes"/>
          <p:cNvSpPr txBox="1">
            <a:spLocks noGrp="1"/>
          </p:cNvSpPr>
          <p:nvPr>
            <p:ph type="body" idx="1"/>
          </p:nvPr>
        </p:nvSpPr>
        <p:spPr>
          <a:xfrm>
            <a:off x="695484" y="4389398"/>
            <a:ext cx="5563870" cy="4158377"/>
          </a:xfrm>
          <a:prstGeom prst="rect">
            <a:avLst/>
          </a:prstGeom>
        </p:spPr>
        <p:txBody>
          <a:bodyPr spcFirstLastPara="1" wrap="square" lIns="92531" tIns="92531" rIns="92531" bIns="92531" anchor="t" anchorCtr="0">
            <a:noAutofit/>
          </a:bodyPr>
          <a:lstStyle/>
          <a:p>
            <a:pPr marL="0" indent="0">
              <a:buNone/>
            </a:pPr>
            <a:endParaRPr dirty="0"/>
          </a:p>
        </p:txBody>
      </p:sp>
    </p:spTree>
    <p:extLst>
      <p:ext uri="{BB962C8B-B14F-4D97-AF65-F5344CB8AC3E}">
        <p14:creationId xmlns:p14="http://schemas.microsoft.com/office/powerpoint/2010/main" val="922485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802ea7b10c_1_18: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802ea7b10c_1_18:notes"/>
          <p:cNvSpPr txBox="1">
            <a:spLocks noGrp="1"/>
          </p:cNvSpPr>
          <p:nvPr>
            <p:ph type="body" idx="1"/>
          </p:nvPr>
        </p:nvSpPr>
        <p:spPr>
          <a:xfrm>
            <a:off x="695484" y="4389398"/>
            <a:ext cx="5563870" cy="4158377"/>
          </a:xfrm>
          <a:prstGeom prst="rect">
            <a:avLst/>
          </a:prstGeom>
        </p:spPr>
        <p:txBody>
          <a:bodyPr spcFirstLastPara="1" wrap="square" lIns="92531" tIns="92531" rIns="92531" bIns="92531" anchor="t" anchorCtr="0">
            <a:noAutofit/>
          </a:bodyPr>
          <a:lstStyle/>
          <a:p>
            <a:r>
              <a:rPr lang="en-US" dirty="0"/>
              <a:t>CATTERALL . . . </a:t>
            </a:r>
          </a:p>
          <a:p>
            <a:r>
              <a:rPr lang="en-US" dirty="0"/>
              <a:t>The academic benefits of arts education go beyond math and reading.  An analysis of U.S. Department of Education data by UCLA research James Catterall found that students who were highly involved in the arts performed better on a variety of academic measures than other students (grade point averages, standardized test score, lower drop-out rates, and better attitudes about community service . . . these findings also held when studied across socio-economic strata, suggesting that the arts can "level the playing field" for youngsters from disadvantaged circumstances.</a:t>
            </a:r>
          </a:p>
          <a:p>
            <a:endParaRPr lang="en-US" dirty="0"/>
          </a:p>
          <a:p>
            <a:r>
              <a:rPr lang="en-US" dirty="0"/>
              <a:t>Don’t take my word for it.  In a recent commentary in </a:t>
            </a:r>
            <a:r>
              <a:rPr lang="en-US" i="1" dirty="0"/>
              <a:t>Education Week </a:t>
            </a:r>
            <a:r>
              <a:rPr lang="en-US" dirty="0"/>
              <a:t>by Arkansas Governor Mike Huckabee and former U.S. Secretary of Education Rod Paige, they write, “The arts instill in students the habits of mind that last a lifetime: critical-analysis skills, ability to deal with ambiguity and to solve problems, perseverance, and a drive for excellence.”</a:t>
            </a:r>
          </a:p>
          <a:p>
            <a:endParaRPr lang="en-US" dirty="0"/>
          </a:p>
          <a:p>
            <a:r>
              <a:rPr lang="en-US" dirty="0"/>
              <a:t>Now, it's hard to argue with these facts, but policy makers have found ways to ignore them. Too many of our students in our communities and classrooms simply don't have access to arts education.  Last year’s report by the Council of Basic Education documented, via surveys of 1,000 school principals, what so many of us are observing.  Because of No Child Left Behind laws, our schools are teaching to the test more than ever, and cutting out the liberal arts.  25 percent of the principals reported decreases in instructional time for the arts; 33 percent anticipate future decreases in instructional time.</a:t>
            </a:r>
          </a:p>
          <a:p>
            <a:pPr marL="0" indent="0">
              <a:buNone/>
            </a:pPr>
            <a:endParaRPr dirty="0"/>
          </a:p>
        </p:txBody>
      </p:sp>
    </p:spTree>
    <p:extLst>
      <p:ext uri="{BB962C8B-B14F-4D97-AF65-F5344CB8AC3E}">
        <p14:creationId xmlns:p14="http://schemas.microsoft.com/office/powerpoint/2010/main" val="1131649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802ea7b10c_1_134: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802ea7b10c_1_134:notes"/>
          <p:cNvSpPr txBox="1">
            <a:spLocks noGrp="1"/>
          </p:cNvSpPr>
          <p:nvPr>
            <p:ph type="body" idx="1"/>
          </p:nvPr>
        </p:nvSpPr>
        <p:spPr>
          <a:xfrm>
            <a:off x="695484" y="4389398"/>
            <a:ext cx="5563870" cy="4158377"/>
          </a:xfrm>
          <a:prstGeom prst="rect">
            <a:avLst/>
          </a:prstGeom>
        </p:spPr>
        <p:txBody>
          <a:bodyPr spcFirstLastPara="1" wrap="square" lIns="92531" tIns="92531" rIns="92531" bIns="92531" anchor="t" anchorCtr="0">
            <a:noAutofit/>
          </a:bodyPr>
          <a:lstStyle/>
          <a:p>
            <a:pPr marL="233309" indent="-233309" defTabSz="466618">
              <a:buFont typeface="+mj-lt"/>
              <a:buAutoNum type="arabicPeriod"/>
              <a:defRPr/>
            </a:pPr>
            <a:r>
              <a:rPr lang="en-US" dirty="0"/>
              <a:t>AEP6 is the 6</a:t>
            </a:r>
            <a:r>
              <a:rPr lang="en-US" baseline="30000" dirty="0"/>
              <a:t>th</a:t>
            </a:r>
            <a:r>
              <a:rPr lang="en-US" dirty="0"/>
              <a:t> economic and social impact study of spending by nonprofit arts and cultural organizations and their audiences. It is the largest and most comprehensive of its kind ever conducted: 373 study regions in all 50 states + Puerto Rico, including small rural to large urban communities and populations ranging from 4,000 to 4 million. Even in our smallest communities, the arts have a measurable economic impact.</a:t>
            </a:r>
          </a:p>
          <a:p>
            <a:pPr marL="233309" indent="-233309" defTabSz="466618">
              <a:buFont typeface="+mj-lt"/>
              <a:buAutoNum type="arabicPeriod"/>
              <a:defRPr/>
            </a:pPr>
            <a:endParaRPr lang="en-US" dirty="0"/>
          </a:p>
          <a:p>
            <a:pPr marL="233309" indent="-233309" defTabSz="466618">
              <a:buFont typeface="+mj-lt"/>
              <a:buAutoNum type="arabicPeriod"/>
              <a:defRPr/>
            </a:pPr>
            <a:r>
              <a:rPr lang="en-US" dirty="0"/>
              <a:t>Only nonprofit and municipal arts and cultural organizations are included—no for-profit entertainment</a:t>
            </a:r>
            <a:r>
              <a:rPr lang="en-US" baseline="0" dirty="0"/>
              <a:t> businesses such as</a:t>
            </a:r>
            <a:r>
              <a:rPr lang="en-US" dirty="0"/>
              <a:t> Broadway or the motion picture industry,</a:t>
            </a:r>
            <a:r>
              <a:rPr lang="en-US" baseline="0" dirty="0"/>
              <a:t> and</a:t>
            </a:r>
            <a:r>
              <a:rPr lang="en-US" dirty="0"/>
              <a:t> no individual artists (all vital to the cultural ecology, but beyond the scope of the study). </a:t>
            </a:r>
          </a:p>
          <a:p>
            <a:pPr marL="233309" indent="-233309" defTabSz="466618">
              <a:buFont typeface="+mj-lt"/>
              <a:buAutoNum type="arabicPeriod"/>
              <a:defRPr/>
            </a:pPr>
            <a:endParaRPr lang="en-US" dirty="0"/>
          </a:p>
          <a:p>
            <a:pPr marL="233309" indent="-233309" defTabSz="466618">
              <a:buFont typeface="+mj-lt"/>
              <a:buAutoNum type="arabicPeriod"/>
              <a:defRPr/>
            </a:pPr>
            <a:r>
              <a:rPr lang="en-US" dirty="0"/>
              <a:t>Why just nonprofits? Because government and philanthropic dollars are typically directed to these organizations. It is appropriate to ask, “Beyond quality of life, what is the ROI of that investment?”</a:t>
            </a:r>
          </a:p>
          <a:p>
            <a:pPr marL="233309" indent="-233309">
              <a:buFont typeface="+mj-lt"/>
              <a:buAutoNum type="arabicPeriod"/>
            </a:pPr>
            <a:endParaRPr lang="en-US" u="sng" dirty="0"/>
          </a:p>
          <a:p>
            <a:pPr marL="233309" indent="-233309">
              <a:buFont typeface="+mj-lt"/>
              <a:buAutoNum type="arabicPeriod"/>
            </a:pPr>
            <a:r>
              <a:rPr lang="en-US" u="sng" dirty="0"/>
              <a:t>Conservative and Reliable Methodology . . . </a:t>
            </a:r>
          </a:p>
          <a:p>
            <a:pPr lvl="0" indent="-174982">
              <a:buFont typeface="Arial" panose="020B0604020202020204" pitchFamily="34" charset="0"/>
              <a:buChar char="•"/>
            </a:pPr>
            <a:r>
              <a:rPr lang="en-US" baseline="0" dirty="0"/>
              <a:t>We only include data from organizations that provide it. We make no local estimates for non-respondents. (##### organizations surveyed.)</a:t>
            </a:r>
          </a:p>
          <a:p>
            <a:pPr lvl="0" indent="-174982">
              <a:buFont typeface="Arial" panose="020B0604020202020204" pitchFamily="34" charset="0"/>
              <a:buChar char="•"/>
            </a:pPr>
            <a:r>
              <a:rPr lang="en-US" dirty="0"/>
              <a:t>We do a major over-sample of audience interviews and conduct them at a diverse range of events (performing arts, museums, free open air festivals). (##### surveyed.)</a:t>
            </a:r>
          </a:p>
          <a:p>
            <a:pPr lvl="0" indent="-174982">
              <a:buFont typeface="Arial" panose="020B0604020202020204" pitchFamily="34" charset="0"/>
              <a:buChar char="•"/>
            </a:pPr>
            <a:r>
              <a:rPr lang="en-US" dirty="0"/>
              <a:t>We customize input/output models using the IMPLAN platform to provide reliable local data. It measures how a dollar is respent in the local economy, and what the economic impact of each round of spending is. For example, when a theater company purchases paint from the local hardware store, that has a measurable economic effect. However, the economic benefits typically don’t end there, because the hardware store uses some of its income to pay the clerk that sold the paint as well as to pay its utility bill and other expenses. The clerk may use some of those dollars to pay the grocery bill, and so on. Each round of spending and its impact is measured.  (Input/output models have been the basis of multiple Nobel Prizes in Economics. The AEP methodology has been vetted by the White House Council of Economic Advisors and bank economists among others.)</a:t>
            </a:r>
          </a:p>
          <a:p>
            <a:pPr marL="0" indent="0" defTabSz="933237">
              <a:buFont typeface="+mj-lt"/>
              <a:buNone/>
            </a:pPr>
            <a:endParaRPr lang="en-US" dirty="0"/>
          </a:p>
          <a:p>
            <a:pPr marL="0" indent="0">
              <a:buNone/>
            </a:pPr>
            <a:endParaRPr dirty="0"/>
          </a:p>
        </p:txBody>
      </p:sp>
    </p:spTree>
    <p:extLst>
      <p:ext uri="{BB962C8B-B14F-4D97-AF65-F5344CB8AC3E}">
        <p14:creationId xmlns:p14="http://schemas.microsoft.com/office/powerpoint/2010/main" val="2884170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802ea7b10c_1_18: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802ea7b10c_1_18:notes"/>
          <p:cNvSpPr txBox="1">
            <a:spLocks noGrp="1"/>
          </p:cNvSpPr>
          <p:nvPr>
            <p:ph type="body" idx="1"/>
          </p:nvPr>
        </p:nvSpPr>
        <p:spPr>
          <a:xfrm>
            <a:off x="695484" y="4389398"/>
            <a:ext cx="5563870" cy="4158377"/>
          </a:xfrm>
          <a:prstGeom prst="rect">
            <a:avLst/>
          </a:prstGeom>
        </p:spPr>
        <p:txBody>
          <a:bodyPr spcFirstLastPara="1" wrap="square" lIns="92531" tIns="92531" rIns="92531" bIns="92531" anchor="t" anchorCtr="0">
            <a:noAutofit/>
          </a:bodyPr>
          <a:lstStyle/>
          <a:p>
            <a:pPr marL="233309" indent="-233309">
              <a:buFont typeface="+mj-lt"/>
              <a:buAutoNum type="arabicPeriod"/>
            </a:pPr>
            <a:r>
              <a:rPr lang="en-US" dirty="0"/>
              <a:t>Total economic activity. Composed of two figures—spending by nonprofit arts and cultural organizations and the event-related spending by their audiences. </a:t>
            </a:r>
          </a:p>
          <a:p>
            <a:pPr marL="233309" indent="-233309">
              <a:buFont typeface="+mj-lt"/>
              <a:buAutoNum type="arabicPeriod"/>
            </a:pPr>
            <a:endParaRPr lang="en-US" dirty="0"/>
          </a:p>
          <a:p>
            <a:pPr marL="233309" indent="-233309">
              <a:buFont typeface="+mj-lt"/>
              <a:buAutoNum type="arabicPeriod"/>
            </a:pPr>
            <a:r>
              <a:rPr lang="en-US" dirty="0"/>
              <a:t>Nonprofit arts and cultural organizations spent an estimated $73.3 billion in 2023. This is a myth buster for people. Sure, we appreciate the beauty of the arts, but most folks don’t realize that these are businesses. They employ people locally, purchase goods and services within the community, are members of the Chamber of Commerce, and involved in the marketing and promotion of their regions. Arts organizations are good business citizens. </a:t>
            </a:r>
          </a:p>
          <a:p>
            <a:pPr marL="139700" indent="0">
              <a:buNone/>
            </a:pPr>
            <a:r>
              <a:rPr lang="en-US" dirty="0"/>
              <a:t> </a:t>
            </a:r>
          </a:p>
          <a:p>
            <a:pPr lvl="0"/>
            <a:r>
              <a:rPr lang="en-US" dirty="0"/>
              <a:t>What is the economic impact of that spending?</a:t>
            </a:r>
          </a:p>
          <a:p>
            <a:pPr marL="0" indent="0">
              <a:buNone/>
            </a:pPr>
            <a:endParaRPr dirty="0"/>
          </a:p>
        </p:txBody>
      </p:sp>
    </p:spTree>
    <p:extLst>
      <p:ext uri="{BB962C8B-B14F-4D97-AF65-F5344CB8AC3E}">
        <p14:creationId xmlns:p14="http://schemas.microsoft.com/office/powerpoint/2010/main" val="404638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802ea7b10c_1_18: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802ea7b10c_1_18:notes"/>
          <p:cNvSpPr txBox="1">
            <a:spLocks noGrp="1"/>
          </p:cNvSpPr>
          <p:nvPr>
            <p:ph type="body" idx="1"/>
          </p:nvPr>
        </p:nvSpPr>
        <p:spPr>
          <a:xfrm>
            <a:off x="695484" y="4389398"/>
            <a:ext cx="5563870" cy="4158377"/>
          </a:xfrm>
          <a:prstGeom prst="rect">
            <a:avLst/>
          </a:prstGeom>
        </p:spPr>
        <p:txBody>
          <a:bodyPr spcFirstLastPara="1" wrap="square" lIns="92531" tIns="92531" rIns="92531" bIns="92531" anchor="t" anchorCtr="0">
            <a:noAutofit/>
          </a:bodyPr>
          <a:lstStyle/>
          <a:p>
            <a:pPr marL="0" indent="0">
              <a:buNone/>
            </a:pPr>
            <a:endParaRPr dirty="0"/>
          </a:p>
        </p:txBody>
      </p:sp>
    </p:spTree>
    <p:extLst>
      <p:ext uri="{BB962C8B-B14F-4D97-AF65-F5344CB8AC3E}">
        <p14:creationId xmlns:p14="http://schemas.microsoft.com/office/powerpoint/2010/main" val="1685635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802ea7b10c_1_134: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802ea7b10c_1_134:notes"/>
          <p:cNvSpPr txBox="1">
            <a:spLocks noGrp="1"/>
          </p:cNvSpPr>
          <p:nvPr>
            <p:ph type="body" idx="1"/>
          </p:nvPr>
        </p:nvSpPr>
        <p:spPr>
          <a:xfrm>
            <a:off x="695484" y="4389398"/>
            <a:ext cx="5563870" cy="4158377"/>
          </a:xfrm>
          <a:prstGeom prst="rect">
            <a:avLst/>
          </a:prstGeom>
        </p:spPr>
        <p:txBody>
          <a:bodyPr spcFirstLastPara="1" wrap="square" lIns="92531" tIns="92531" rIns="92531" bIns="92531" anchor="t" anchorCtr="0">
            <a:noAutofit/>
          </a:bodyPr>
          <a:lstStyle/>
          <a:p>
            <a:pPr marL="0" indent="0">
              <a:buNone/>
            </a:pPr>
            <a:endParaRPr dirty="0"/>
          </a:p>
        </p:txBody>
      </p:sp>
    </p:spTree>
    <p:extLst>
      <p:ext uri="{BB962C8B-B14F-4D97-AF65-F5344CB8AC3E}">
        <p14:creationId xmlns:p14="http://schemas.microsoft.com/office/powerpoint/2010/main" val="2765068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802ea7b10c_1_134: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802ea7b10c_1_134:notes"/>
          <p:cNvSpPr txBox="1">
            <a:spLocks noGrp="1"/>
          </p:cNvSpPr>
          <p:nvPr>
            <p:ph type="body" idx="1"/>
          </p:nvPr>
        </p:nvSpPr>
        <p:spPr>
          <a:xfrm>
            <a:off x="695484" y="4389398"/>
            <a:ext cx="5563870" cy="4158377"/>
          </a:xfrm>
          <a:prstGeom prst="rect">
            <a:avLst/>
          </a:prstGeom>
        </p:spPr>
        <p:txBody>
          <a:bodyPr spcFirstLastPara="1" wrap="square" lIns="92531" tIns="92531" rIns="92531" bIns="92531" anchor="t" anchorCtr="0">
            <a:noAutofit/>
          </a:bodyPr>
          <a:lstStyle/>
          <a:p>
            <a:pPr marL="0" indent="0">
              <a:buNone/>
            </a:pPr>
            <a:endParaRPr dirty="0"/>
          </a:p>
        </p:txBody>
      </p:sp>
    </p:spTree>
    <p:extLst>
      <p:ext uri="{BB962C8B-B14F-4D97-AF65-F5344CB8AC3E}">
        <p14:creationId xmlns:p14="http://schemas.microsoft.com/office/powerpoint/2010/main" val="27902706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802ea7b10c_1_18: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802ea7b10c_1_18:notes"/>
          <p:cNvSpPr txBox="1">
            <a:spLocks noGrp="1"/>
          </p:cNvSpPr>
          <p:nvPr>
            <p:ph type="body" idx="1"/>
          </p:nvPr>
        </p:nvSpPr>
        <p:spPr>
          <a:xfrm>
            <a:off x="695484" y="4389398"/>
            <a:ext cx="5563870" cy="4158377"/>
          </a:xfrm>
          <a:prstGeom prst="rect">
            <a:avLst/>
          </a:prstGeom>
        </p:spPr>
        <p:txBody>
          <a:bodyPr spcFirstLastPara="1" wrap="square" lIns="92531" tIns="92531" rIns="92531" bIns="92531"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If you are a community leader who cares about more livable communities and strengthening your economy—you can feel good about investing in arts and culture.</a:t>
            </a:r>
          </a:p>
          <a:p>
            <a:pPr marL="0" indent="0">
              <a:buNone/>
            </a:pPr>
            <a:endParaRPr dirty="0"/>
          </a:p>
        </p:txBody>
      </p:sp>
    </p:spTree>
    <p:extLst>
      <p:ext uri="{BB962C8B-B14F-4D97-AF65-F5344CB8AC3E}">
        <p14:creationId xmlns:p14="http://schemas.microsoft.com/office/powerpoint/2010/main" val="3377614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802ea7b10c_1_18: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802ea7b10c_1_18:notes"/>
          <p:cNvSpPr txBox="1">
            <a:spLocks noGrp="1"/>
          </p:cNvSpPr>
          <p:nvPr>
            <p:ph type="body" idx="1"/>
          </p:nvPr>
        </p:nvSpPr>
        <p:spPr>
          <a:xfrm>
            <a:off x="695484" y="4389398"/>
            <a:ext cx="5563870" cy="4158377"/>
          </a:xfrm>
          <a:prstGeom prst="rect">
            <a:avLst/>
          </a:prstGeom>
        </p:spPr>
        <p:txBody>
          <a:bodyPr spcFirstLastPara="1" wrap="square" lIns="92531" tIns="92531" rIns="92531" bIns="92531" anchor="t" anchorCtr="0">
            <a:noAutofit/>
          </a:bodyPr>
          <a:lstStyle/>
          <a:p>
            <a:pPr marL="233309" indent="-233309">
              <a:buFont typeface="+mj-lt"/>
              <a:buAutoNum type="arabicPeriod"/>
            </a:pPr>
            <a:r>
              <a:rPr lang="en-US" dirty="0"/>
              <a:t>Total economic activity. Composed of two figures—spending by nonprofit arts and cultural organizations and the event-related spending by their audiences. </a:t>
            </a:r>
          </a:p>
          <a:p>
            <a:pPr marL="233309" indent="-233309">
              <a:buFont typeface="+mj-lt"/>
              <a:buAutoNum type="arabicPeriod"/>
            </a:pPr>
            <a:endParaRPr lang="en-US" dirty="0"/>
          </a:p>
          <a:p>
            <a:pPr marL="233309" indent="-233309">
              <a:buFont typeface="+mj-lt"/>
              <a:buAutoNum type="arabicPeriod"/>
            </a:pPr>
            <a:r>
              <a:rPr lang="en-US" dirty="0"/>
              <a:t>Nonprofit arts and cultural organizations spent an estimated $##### in 2022. This is a myth buster. We appreciate the beauty of the arts, but most people don’t realize that arts organizations are also businesses. They employ people locally, purchase goods and services within the community, are members of the Chamber of Commerce, and involved in the marketing and promotion of their regions. Arts organizations are good business citizens. </a:t>
            </a:r>
          </a:p>
          <a:p>
            <a:pPr marL="233309" indent="-233309">
              <a:buFont typeface="+mj-lt"/>
              <a:buAutoNum type="arabicPeriod"/>
            </a:pPr>
            <a:r>
              <a:rPr lang="en-US" dirty="0"/>
              <a:t>Unlike most industries, the arts generate significant amounts of event related spending (meals, lodging, retail shopping, transportation, babysitting). This generates significant revenue to local merchants.</a:t>
            </a:r>
          </a:p>
          <a:p>
            <a:pPr marL="233309" indent="-233309">
              <a:buFont typeface="+mj-lt"/>
              <a:buAutoNum type="arabicPeriod"/>
            </a:pPr>
            <a:endParaRPr lang="en-US" dirty="0"/>
          </a:p>
          <a:p>
            <a:pPr lvl="0"/>
            <a:r>
              <a:rPr lang="en-US" dirty="0"/>
              <a:t>What is the economic impact of that spending?</a:t>
            </a:r>
          </a:p>
          <a:p>
            <a:pPr marL="0" indent="0">
              <a:buNone/>
            </a:pPr>
            <a:endParaRPr dirty="0"/>
          </a:p>
        </p:txBody>
      </p:sp>
    </p:spTree>
    <p:extLst>
      <p:ext uri="{BB962C8B-B14F-4D97-AF65-F5344CB8AC3E}">
        <p14:creationId xmlns:p14="http://schemas.microsoft.com/office/powerpoint/2010/main" val="2564706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802ea7b10c_1_134: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802ea7b10c_1_134:notes"/>
          <p:cNvSpPr txBox="1">
            <a:spLocks noGrp="1"/>
          </p:cNvSpPr>
          <p:nvPr>
            <p:ph type="body" idx="1"/>
          </p:nvPr>
        </p:nvSpPr>
        <p:spPr>
          <a:xfrm>
            <a:off x="695484" y="4389398"/>
            <a:ext cx="5563870" cy="4158377"/>
          </a:xfrm>
          <a:prstGeom prst="rect">
            <a:avLst/>
          </a:prstGeom>
        </p:spPr>
        <p:txBody>
          <a:bodyPr spcFirstLastPara="1" wrap="square" lIns="92531" tIns="92531" rIns="92531" bIns="92531" anchor="t" anchorCtr="0">
            <a:noAutofit/>
          </a:bodyPr>
          <a:lstStyle/>
          <a:p>
            <a:pPr marL="233309" indent="-233309" defTabSz="933237">
              <a:buFont typeface="+mj-lt"/>
              <a:buAutoNum type="arabicPeriod"/>
            </a:pPr>
            <a:r>
              <a:rPr lang="en-US" dirty="0"/>
              <a:t>Arts organizations employ more than just artists, curators, and musicians. They also pay builders, plumbers, accountants, printers, and occupations spanning many industries. These jobs are also the result of audience spending, not just organizational spending. </a:t>
            </a:r>
          </a:p>
          <a:p>
            <a:pPr marL="233309" marR="0" lvl="0" indent="-233309" algn="l" defTabSz="933237" rtl="0" eaLnBrk="1" fontAlgn="auto" latinLnBrk="0" hangingPunct="1">
              <a:lnSpc>
                <a:spcPct val="100000"/>
              </a:lnSpc>
              <a:spcBef>
                <a:spcPts val="0"/>
              </a:spcBef>
              <a:spcAft>
                <a:spcPts val="0"/>
              </a:spcAft>
              <a:buClrTx/>
              <a:buSzTx/>
              <a:buFont typeface="+mj-lt"/>
              <a:buAutoNum type="arabicPeriod"/>
              <a:tabLst/>
              <a:defRPr/>
            </a:pPr>
            <a:endParaRPr lang="en-US" dirty="0"/>
          </a:p>
          <a:p>
            <a:pPr marL="233309" marR="0" lvl="0" indent="-233309" algn="l" defTabSz="933237" rtl="0" eaLnBrk="1" fontAlgn="auto" latinLnBrk="0" hangingPunct="1">
              <a:lnSpc>
                <a:spcPct val="100000"/>
              </a:lnSpc>
              <a:spcBef>
                <a:spcPts val="0"/>
              </a:spcBef>
              <a:spcAft>
                <a:spcPts val="0"/>
              </a:spcAft>
              <a:buClrTx/>
              <a:buSzTx/>
              <a:buFont typeface="+mj-lt"/>
              <a:buAutoNum type="arabicPeriod"/>
              <a:tabLst/>
              <a:defRPr/>
            </a:pPr>
            <a:r>
              <a:rPr lang="en-US" dirty="0"/>
              <a:t>Remember</a:t>
            </a:r>
            <a:r>
              <a:rPr lang="en-US" baseline="0" dirty="0"/>
              <a:t> that our economic analysis measures jobs supported throughout the community, not just AT arts organizations. </a:t>
            </a:r>
            <a:endParaRPr lang="en-US" dirty="0"/>
          </a:p>
          <a:p>
            <a:pPr marL="233309" indent="-233309">
              <a:buFont typeface="+mj-lt"/>
              <a:buAutoNum type="arabicPeriod"/>
            </a:pPr>
            <a:endParaRPr lang="en-US" dirty="0"/>
          </a:p>
          <a:p>
            <a:pPr marL="233309" indent="-233309">
              <a:buFont typeface="+mj-lt"/>
              <a:buAutoNum type="arabicPeriod"/>
            </a:pPr>
            <a:r>
              <a:rPr lang="en-US" dirty="0"/>
              <a:t>Because arts organizations are strongly rooted in their community, these are jobs that necessarily remain local and cannot be shipped overseas. (</a:t>
            </a:r>
            <a:r>
              <a:rPr lang="en-US" u="sng" dirty="0"/>
              <a:t>Even in a global economy, arts remain local employers</a:t>
            </a:r>
            <a:r>
              <a:rPr lang="en-US" dirty="0"/>
              <a:t>)</a:t>
            </a:r>
          </a:p>
          <a:p>
            <a:pPr marL="0" indent="0">
              <a:buNone/>
            </a:pPr>
            <a:endParaRPr dirty="0"/>
          </a:p>
        </p:txBody>
      </p:sp>
    </p:spTree>
    <p:extLst>
      <p:ext uri="{BB962C8B-B14F-4D97-AF65-F5344CB8AC3E}">
        <p14:creationId xmlns:p14="http://schemas.microsoft.com/office/powerpoint/2010/main" val="1871291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802ea7b10c_1_134: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802ea7b10c_1_134:notes"/>
          <p:cNvSpPr txBox="1">
            <a:spLocks noGrp="1"/>
          </p:cNvSpPr>
          <p:nvPr>
            <p:ph type="body" idx="1"/>
          </p:nvPr>
        </p:nvSpPr>
        <p:spPr>
          <a:xfrm>
            <a:off x="695484" y="4389398"/>
            <a:ext cx="5563870" cy="4158377"/>
          </a:xfrm>
          <a:prstGeom prst="rect">
            <a:avLst/>
          </a:prstGeom>
        </p:spPr>
        <p:txBody>
          <a:bodyPr spcFirstLastPara="1" wrap="square" lIns="92531" tIns="92531" rIns="92531" bIns="92531"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Personal income is the money earned and received by individual in the study region as a result of the economic activity by organizations and audiences. It is what we earn to make a living and then use to pay our bills, rent, utilities, etc. </a:t>
            </a:r>
          </a:p>
          <a:p>
            <a:pPr marL="0" indent="0">
              <a:buNone/>
            </a:pPr>
            <a:endParaRPr dirty="0"/>
          </a:p>
        </p:txBody>
      </p:sp>
    </p:spTree>
    <p:extLst>
      <p:ext uri="{BB962C8B-B14F-4D97-AF65-F5344CB8AC3E}">
        <p14:creationId xmlns:p14="http://schemas.microsoft.com/office/powerpoint/2010/main" val="317556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802ea7b10c_1_134: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802ea7b10c_1_134:notes"/>
          <p:cNvSpPr txBox="1">
            <a:spLocks noGrp="1"/>
          </p:cNvSpPr>
          <p:nvPr>
            <p:ph type="body" idx="1"/>
          </p:nvPr>
        </p:nvSpPr>
        <p:spPr>
          <a:xfrm>
            <a:off x="695484" y="4389398"/>
            <a:ext cx="5563870" cy="4158377"/>
          </a:xfrm>
          <a:prstGeom prst="rect">
            <a:avLst/>
          </a:prstGeom>
        </p:spPr>
        <p:txBody>
          <a:bodyPr spcFirstLastPara="1" wrap="square" lIns="92531" tIns="92531" rIns="92531" bIns="92531" anchor="t" anchorCtr="0">
            <a:noAutofit/>
          </a:bodyPr>
          <a:lstStyle/>
          <a:p>
            <a:pPr marL="233309" indent="-233309">
              <a:buFont typeface="+mj-lt"/>
              <a:buAutoNum type="arabicPeriod"/>
            </a:pPr>
            <a:r>
              <a:rPr lang="en-US" dirty="0"/>
              <a:t>These are the taxes and collections made by local, state, and federal governments in 2022 </a:t>
            </a:r>
            <a:r>
              <a:rPr lang="en-US" baseline="0" dirty="0"/>
              <a:t>as a result of the economic activity of nonprofit arts and culture organizations and their audiences. </a:t>
            </a:r>
          </a:p>
          <a:p>
            <a:pPr marL="233309" indent="-233309">
              <a:buFont typeface="+mj-lt"/>
              <a:buAutoNum type="arabicPeriod"/>
            </a:pPr>
            <a:endParaRPr lang="en-US" baseline="0" dirty="0"/>
          </a:p>
          <a:p>
            <a:pPr marL="233309" indent="-233309">
              <a:buFont typeface="+mj-lt"/>
              <a:buAutoNum type="arabicPeriod"/>
            </a:pPr>
            <a:r>
              <a:rPr lang="en-US" dirty="0"/>
              <a:t>This study corrects the mistaken assumption that the arts and culture industry only takes, but does not give back. </a:t>
            </a:r>
            <a:r>
              <a:rPr lang="en-US" baseline="0" dirty="0"/>
              <a:t>Arts funding to nonprofits is not a one-way street. It gives back to the community (jobs, household income, and government revenue). </a:t>
            </a:r>
            <a:endParaRPr lang="en-US" dirty="0"/>
          </a:p>
          <a:p>
            <a:pPr marL="0" indent="0">
              <a:buNone/>
            </a:pPr>
            <a:endParaRPr dirty="0"/>
          </a:p>
        </p:txBody>
      </p:sp>
    </p:spTree>
    <p:extLst>
      <p:ext uri="{BB962C8B-B14F-4D97-AF65-F5344CB8AC3E}">
        <p14:creationId xmlns:p14="http://schemas.microsoft.com/office/powerpoint/2010/main" val="1974482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802ea7b10c_1_18: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802ea7b10c_1_18:notes"/>
          <p:cNvSpPr txBox="1">
            <a:spLocks noGrp="1"/>
          </p:cNvSpPr>
          <p:nvPr>
            <p:ph type="body" idx="1"/>
          </p:nvPr>
        </p:nvSpPr>
        <p:spPr>
          <a:xfrm>
            <a:off x="695484" y="4389398"/>
            <a:ext cx="5563870" cy="4158377"/>
          </a:xfrm>
          <a:prstGeom prst="rect">
            <a:avLst/>
          </a:prstGeom>
        </p:spPr>
        <p:txBody>
          <a:bodyPr spcFirstLastPara="1" wrap="square" lIns="92531" tIns="92531" rIns="92531" bIns="92531" anchor="t" anchorCtr="0">
            <a:noAutofit/>
          </a:bodyPr>
          <a:lstStyle/>
          <a:p>
            <a:pPr marL="233309" indent="-233309">
              <a:buFont typeface="+mj-lt"/>
              <a:buAutoNum type="arabicPeriod"/>
            </a:pPr>
            <a:r>
              <a:rPr lang="en-US" dirty="0"/>
              <a:t>LIKE all industries, spending by arts organizations has a measurable economic impact.  UNLIKE most industries, the arts generate a bounty of event-related spending for local businesses—dollars that land in the pockets of local business establishments such as parking garages, restaurants, retail stores, hotels, and even the local babysitters. </a:t>
            </a:r>
          </a:p>
          <a:p>
            <a:pPr marL="233309" indent="-233309">
              <a:buFont typeface="+mj-lt"/>
              <a:buAutoNum type="arabicPeriod"/>
            </a:pPr>
            <a:endParaRPr lang="en-US" dirty="0"/>
          </a:p>
          <a:p>
            <a:pPr marL="233309" marR="0" lvl="0" indent="-233309" algn="l" defTabSz="914400" rtl="0" eaLnBrk="1" fontAlgn="auto" latinLnBrk="0" hangingPunct="1">
              <a:lnSpc>
                <a:spcPct val="100000"/>
              </a:lnSpc>
              <a:spcBef>
                <a:spcPts val="0"/>
              </a:spcBef>
              <a:spcAft>
                <a:spcPts val="0"/>
              </a:spcAft>
              <a:buClrTx/>
              <a:buSzTx/>
              <a:buFont typeface="+mj-lt"/>
              <a:buAutoNum type="arabicPeriod"/>
              <a:tabLst/>
              <a:defRPr/>
            </a:pPr>
            <a:r>
              <a:rPr lang="en-US" dirty="0"/>
              <a:t>We did [####--in your report] audience</a:t>
            </a:r>
            <a:r>
              <a:rPr lang="en-US" baseline="0" dirty="0"/>
              <a:t> surveys. This is what the average spending looks like.</a:t>
            </a:r>
            <a:endParaRPr lang="en-US" dirty="0"/>
          </a:p>
          <a:p>
            <a:pPr marL="233309" indent="-233309">
              <a:buFont typeface="+mj-lt"/>
              <a:buAutoNum type="arabicPeriod"/>
            </a:pPr>
            <a:endParaRPr lang="en-US" dirty="0"/>
          </a:p>
          <a:p>
            <a:pPr marL="233309" indent="-233309">
              <a:buFont typeface="+mj-lt"/>
              <a:buAutoNum type="arabicPeriod"/>
            </a:pPr>
            <a:r>
              <a:rPr lang="en-US" dirty="0"/>
              <a:t>Some number such as Lodging and Child Care look low. Remember, these are averages and not everyone has these costs. Nationally, only 5% of survey respondents had a lodging cost for example.</a:t>
            </a:r>
          </a:p>
          <a:p>
            <a:pPr marL="233309" indent="-233309">
              <a:buFont typeface="+mj-lt"/>
              <a:buAutoNum type="arabicPeriod"/>
            </a:pPr>
            <a:endParaRPr lang="en-US" dirty="0"/>
          </a:p>
          <a:p>
            <a:pPr marL="233309" indent="-233309">
              <a:buFont typeface="+mj-lt"/>
              <a:buAutoNum type="arabicPeriod"/>
            </a:pPr>
            <a:r>
              <a:rPr lang="en-US" dirty="0"/>
              <a:t>Nationally, </a:t>
            </a:r>
            <a:r>
              <a:rPr lang="en-US" b="1" dirty="0"/>
              <a:t>in the chart above</a:t>
            </a:r>
            <a:r>
              <a:rPr lang="en-US" dirty="0"/>
              <a:t>, the typical attendee spent $38.46 per person, per event not including admission or onsite food and beverage costs. (This amount is up from $31.47 in 2017*</a:t>
            </a:r>
          </a:p>
          <a:p>
            <a:pPr marL="233309" indent="-233309">
              <a:buFont typeface="+mj-lt"/>
              <a:buAutoNum type="arabicPeriod"/>
            </a:pPr>
            <a:endParaRPr lang="en-US" dirty="0"/>
          </a:p>
        </p:txBody>
      </p:sp>
    </p:spTree>
    <p:extLst>
      <p:ext uri="{BB962C8B-B14F-4D97-AF65-F5344CB8AC3E}">
        <p14:creationId xmlns:p14="http://schemas.microsoft.com/office/powerpoint/2010/main" val="1323154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802ea7b10c_1_18: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802ea7b10c_1_18:notes"/>
          <p:cNvSpPr txBox="1">
            <a:spLocks noGrp="1"/>
          </p:cNvSpPr>
          <p:nvPr>
            <p:ph type="body" idx="1"/>
          </p:nvPr>
        </p:nvSpPr>
        <p:spPr>
          <a:xfrm>
            <a:off x="695484" y="4389398"/>
            <a:ext cx="5563870" cy="4158377"/>
          </a:xfrm>
          <a:prstGeom prst="rect">
            <a:avLst/>
          </a:prstGeom>
        </p:spPr>
        <p:txBody>
          <a:bodyPr spcFirstLastPara="1" wrap="square" lIns="92531" tIns="92531" rIns="92531" bIns="92531" anchor="t" anchorCtr="0">
            <a:noAutofit/>
          </a:bodyPr>
          <a:lstStyle/>
          <a:p>
            <a:pPr marL="233309" indent="-233309" defTabSz="933237">
              <a:buFont typeface="+mj-lt"/>
              <a:buAutoNum type="arabicPeriod"/>
              <a:defRPr/>
            </a:pPr>
            <a:r>
              <a:rPr lang="en-US" dirty="0"/>
              <a:t>In addition to spending information, interviewed attendees also provided their zip code so we could determine whether they live</a:t>
            </a:r>
            <a:r>
              <a:rPr lang="en-US" baseline="0" dirty="0"/>
              <a:t> IN the county in which the arts event takes place (local) or outside the county (non-local). </a:t>
            </a:r>
          </a:p>
          <a:p>
            <a:pPr marL="233309" indent="-233309" defTabSz="933237">
              <a:buFont typeface="+mj-lt"/>
              <a:buAutoNum type="arabicPeriod"/>
              <a:defRPr/>
            </a:pPr>
            <a:endParaRPr lang="en-US" baseline="0" dirty="0"/>
          </a:p>
          <a:p>
            <a:pPr marL="233309" indent="-233309" defTabSz="933237">
              <a:buFont typeface="+mj-lt"/>
              <a:buAutoNum type="arabicPeriod"/>
              <a:defRPr/>
            </a:pPr>
            <a:r>
              <a:rPr lang="en-US" dirty="0"/>
              <a:t>Nationally, </a:t>
            </a:r>
            <a:r>
              <a:rPr lang="en-US" b="1" dirty="0"/>
              <a:t>in the chart above, </a:t>
            </a:r>
            <a:r>
              <a:rPr lang="en-US" dirty="0"/>
              <a:t>30 percent of arts attendees come from outside of the county that they live in (down from 34% in 2017).  </a:t>
            </a:r>
          </a:p>
          <a:p>
            <a:pPr marL="233309" indent="-233309" defTabSz="933237">
              <a:buFont typeface="+mj-lt"/>
              <a:buAutoNum type="arabicPeriod"/>
              <a:defRPr/>
            </a:pPr>
            <a:endParaRPr lang="en-US" dirty="0"/>
          </a:p>
          <a:p>
            <a:pPr marL="233309" indent="-233309" defTabSz="933237">
              <a:buFont typeface="+mj-lt"/>
              <a:buAutoNum type="arabicPeriod"/>
              <a:defRPr/>
            </a:pPr>
            <a:r>
              <a:rPr lang="en-US" dirty="0"/>
              <a:t>Does their spending differ from local attendees . . .?</a:t>
            </a:r>
          </a:p>
          <a:p>
            <a:endParaRPr lang="en-US" dirty="0"/>
          </a:p>
          <a:p>
            <a:pPr marL="0" indent="0">
              <a:buNone/>
            </a:pPr>
            <a:endParaRPr dirty="0"/>
          </a:p>
        </p:txBody>
      </p:sp>
    </p:spTree>
    <p:extLst>
      <p:ext uri="{BB962C8B-B14F-4D97-AF65-F5344CB8AC3E}">
        <p14:creationId xmlns:p14="http://schemas.microsoft.com/office/powerpoint/2010/main" val="436274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802ea7b10c_1_18: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802ea7b10c_1_18:notes"/>
          <p:cNvSpPr txBox="1">
            <a:spLocks noGrp="1"/>
          </p:cNvSpPr>
          <p:nvPr>
            <p:ph type="body" idx="1"/>
          </p:nvPr>
        </p:nvSpPr>
        <p:spPr>
          <a:xfrm>
            <a:off x="695484" y="4389398"/>
            <a:ext cx="5563870" cy="4158377"/>
          </a:xfrm>
          <a:prstGeom prst="rect">
            <a:avLst/>
          </a:prstGeom>
        </p:spPr>
        <p:txBody>
          <a:bodyPr spcFirstLastPara="1" wrap="square" lIns="92531" tIns="92531" rIns="92531" bIns="92531" anchor="t" anchorCtr="0">
            <a:noAutofit/>
          </a:bodyPr>
          <a:lstStyle/>
          <a:p>
            <a:pPr algn="l"/>
            <a:r>
              <a:rPr lang="en-US" sz="3200" dirty="0">
                <a:solidFill>
                  <a:srgbClr val="0D0B0B"/>
                </a:solidFill>
                <a:latin typeface="Jost-Regular"/>
              </a:rPr>
              <a:t>79% of Americans agree, “The arts attract travelers and are good for tourism.”</a:t>
            </a:r>
          </a:p>
          <a:p>
            <a:pPr algn="l"/>
            <a:r>
              <a:rPr lang="en-US" sz="3200" dirty="0">
                <a:solidFill>
                  <a:srgbClr val="0D0B0B"/>
                </a:solidFill>
                <a:latin typeface="Jost-Regular"/>
              </a:rPr>
              <a:t>70% agree, “The arts improve the image and identity of my community.”</a:t>
            </a:r>
          </a:p>
          <a:p>
            <a:pPr algn="l"/>
            <a:r>
              <a:rPr lang="en-US" sz="3200" dirty="0">
                <a:solidFill>
                  <a:srgbClr val="0D0B0B"/>
                </a:solidFill>
                <a:latin typeface="Jost-Regular"/>
              </a:rPr>
              <a:t>53% say, “When planning a vacation, I consider the destination’s arts and culture</a:t>
            </a:r>
          </a:p>
          <a:p>
            <a:pPr algn="l"/>
            <a:r>
              <a:rPr lang="en-US" sz="3200" dirty="0">
                <a:solidFill>
                  <a:srgbClr val="0D0B0B"/>
                </a:solidFill>
                <a:latin typeface="Jost-Regular"/>
              </a:rPr>
              <a:t>experiences when deciding where to visit.”</a:t>
            </a:r>
          </a:p>
          <a:p>
            <a:pPr algn="l"/>
            <a:r>
              <a:rPr lang="en-US" sz="3200" dirty="0">
                <a:solidFill>
                  <a:srgbClr val="0D0B0B"/>
                </a:solidFill>
                <a:latin typeface="Jost-Regular"/>
              </a:rPr>
              <a:t>With this level of public understanding of the arts and tourism connection, it is no surprise that 66% favor government funding the arts as a means to increase tourism.</a:t>
            </a:r>
          </a:p>
          <a:p>
            <a:pPr algn="l"/>
            <a:endParaRPr lang="en-US" sz="3200" dirty="0">
              <a:solidFill>
                <a:srgbClr val="0D0B0B"/>
              </a:solidFill>
              <a:latin typeface="Jost-Regular"/>
            </a:endParaRPr>
          </a:p>
          <a:p>
            <a:pPr marL="233309" indent="-233309">
              <a:buFont typeface="+mj-lt"/>
              <a:buAutoNum type="arabicPeriod"/>
            </a:pPr>
            <a:r>
              <a:rPr lang="en-US" sz="1800" dirty="0"/>
              <a:t>Nationally, nonlocal attendees spend $60.57 per person, per event, not including admission—more than twice as much as their local counterparts. </a:t>
            </a:r>
          </a:p>
          <a:p>
            <a:pPr marL="233309" indent="-233309">
              <a:buFont typeface="+mj-lt"/>
              <a:buAutoNum type="arabicPeriod"/>
            </a:pPr>
            <a:endParaRPr lang="en-US" sz="1800" dirty="0"/>
          </a:p>
          <a:p>
            <a:pPr marL="233309" indent="-233309">
              <a:buFont typeface="+mj-lt"/>
              <a:buAutoNum type="arabicPeriod"/>
            </a:pPr>
            <a:r>
              <a:rPr lang="en-US" sz="1800" dirty="0"/>
              <a:t>We asked non-local attendees,</a:t>
            </a:r>
            <a:r>
              <a:rPr lang="en-US" sz="1800" baseline="0" dirty="0"/>
              <a:t> “Why are you here?” </a:t>
            </a:r>
            <a:r>
              <a:rPr lang="en-US" sz="1800" dirty="0"/>
              <a:t>[XX … IN YOUR REPORT]% said, “This arts event is the primary purpose for my trip.”</a:t>
            </a:r>
          </a:p>
          <a:p>
            <a:pPr marL="233309" indent="-233309" defTabSz="933237">
              <a:buFont typeface="+mj-lt"/>
              <a:buAutoNum type="arabicPeriod"/>
              <a:defRPr/>
            </a:pPr>
            <a:endParaRPr lang="en-US" sz="1800" dirty="0"/>
          </a:p>
          <a:p>
            <a:pPr marL="233309" indent="-233309" defTabSz="933237">
              <a:buFont typeface="+mj-lt"/>
              <a:buAutoNum type="arabicPeriod"/>
              <a:defRPr/>
            </a:pPr>
            <a:r>
              <a:rPr lang="en-US" sz="1800" dirty="0"/>
              <a:t>We asked local attendees about what they would have done if the arts event that they were attending was not taking place: [XX … IN YOUR REPORT] said they would have “traveled to a different community to attend a similar arts event.” </a:t>
            </a:r>
          </a:p>
          <a:p>
            <a:pPr marL="233309" indent="-233309" defTabSz="933237">
              <a:buFont typeface="+mj-lt"/>
              <a:buAutoNum type="arabicPeriod"/>
              <a:defRPr/>
            </a:pPr>
            <a:endParaRPr lang="en-US" sz="1800" dirty="0"/>
          </a:p>
          <a:p>
            <a:pPr marL="233309" indent="-233309" defTabSz="933237">
              <a:buFont typeface="+mj-lt"/>
              <a:buAutoNum type="arabicPeriod"/>
              <a:defRPr/>
            </a:pPr>
            <a:r>
              <a:rPr lang="en-US" sz="1800" dirty="0"/>
              <a:t>Of the XX% of arts attendees who are nonresidents, XX% reported an overnight lodging expense. They average $XXX per person. When you can get those “heads in beds,” that is when the cash registers start to ring. [ALL FIGURES IN YOUR REPORT]</a:t>
            </a:r>
          </a:p>
          <a:p>
            <a:pPr marL="233309" indent="-233309">
              <a:buFont typeface="+mj-lt"/>
              <a:buAutoNum type="arabicPeriod"/>
            </a:pPr>
            <a:endParaRPr lang="en-US" sz="1800" b="0" dirty="0"/>
          </a:p>
          <a:p>
            <a:pPr marL="233309" indent="-233309">
              <a:buFont typeface="+mj-lt"/>
              <a:buAutoNum type="arabicPeriod"/>
            </a:pPr>
            <a:r>
              <a:rPr lang="en-US" sz="1800" b="0" dirty="0"/>
              <a:t>These data show the power of the arts draw visitors into their community, and these people spend</a:t>
            </a:r>
            <a:r>
              <a:rPr lang="en-US" sz="1800" b="0" baseline="0" dirty="0"/>
              <a:t> money. It also shows that the arts keep locals and their discretionary spending in the community. That is why we say a vibrant arts community is good for local businesses.</a:t>
            </a:r>
            <a:endParaRPr lang="en-US" sz="1800" b="0" dirty="0"/>
          </a:p>
          <a:p>
            <a:endParaRPr lang="en-US" sz="1800" b="0" dirty="0"/>
          </a:p>
          <a:p>
            <a:pPr marL="139700" indent="0">
              <a:buNone/>
            </a:pPr>
            <a:r>
              <a:rPr lang="en-US" sz="1800" dirty="0"/>
              <a:t>(For this analysis, only one night of lodging expenses is counted toward the audience expenditure, regardless of how many nights these cultural tourists actually stayed in the community. This conservative approach ensures that the audience-spending figures are not inflated by non-arts-related spending.) </a:t>
            </a:r>
          </a:p>
          <a:p>
            <a:endParaRPr lang="en-US" sz="1800" b="0" dirty="0"/>
          </a:p>
          <a:p>
            <a:pPr marL="139700" indent="0" algn="l">
              <a:buNone/>
            </a:pPr>
            <a:endParaRPr lang="en-US" sz="1800" dirty="0"/>
          </a:p>
        </p:txBody>
      </p:sp>
    </p:spTree>
    <p:extLst>
      <p:ext uri="{BB962C8B-B14F-4D97-AF65-F5344CB8AC3E}">
        <p14:creationId xmlns:p14="http://schemas.microsoft.com/office/powerpoint/2010/main" val="27695726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333675" y="1322450"/>
            <a:ext cx="6480000" cy="1620000"/>
          </a:xfrm>
          <a:prstGeom prst="rect">
            <a:avLst/>
          </a:prstGeom>
        </p:spPr>
        <p:txBody>
          <a:bodyPr spcFirstLastPara="1" wrap="square" lIns="91425" tIns="91425" rIns="91425" bIns="91425" anchor="t" anchorCtr="0">
            <a:normAutofit/>
          </a:bodyPr>
          <a:lstStyle>
            <a:lvl1pPr lvl="0" algn="ctr">
              <a:spcBef>
                <a:spcPts val="0"/>
              </a:spcBef>
              <a:spcAft>
                <a:spcPts val="0"/>
              </a:spcAft>
              <a:buClr>
                <a:schemeClr val="lt1"/>
              </a:buClr>
              <a:buSzPts val="4200"/>
              <a:buNone/>
              <a:defRPr sz="4200">
                <a:solidFill>
                  <a:schemeClr val="lt1"/>
                </a:solidFill>
              </a:defRPr>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0" name="Google Shape;10;p2"/>
          <p:cNvSpPr txBox="1">
            <a:spLocks noGrp="1"/>
          </p:cNvSpPr>
          <p:nvPr>
            <p:ph type="subTitle" idx="1"/>
          </p:nvPr>
        </p:nvSpPr>
        <p:spPr>
          <a:xfrm>
            <a:off x="1332003" y="3172900"/>
            <a:ext cx="6480000" cy="5412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3"/>
              </a:buClr>
              <a:buSzPts val="2000"/>
              <a:buNone/>
              <a:defRPr sz="2000">
                <a:solidFill>
                  <a:schemeClr val="accent3"/>
                </a:solidFill>
              </a:defRPr>
            </a:lvl1pPr>
            <a:lvl2pPr lvl="1" algn="ctr">
              <a:lnSpc>
                <a:spcPct val="100000"/>
              </a:lnSpc>
              <a:spcBef>
                <a:spcPts val="0"/>
              </a:spcBef>
              <a:spcAft>
                <a:spcPts val="0"/>
              </a:spcAft>
              <a:buClr>
                <a:schemeClr val="accent3"/>
              </a:buClr>
              <a:buSzPts val="2000"/>
              <a:buNone/>
              <a:defRPr sz="2000">
                <a:solidFill>
                  <a:schemeClr val="accent3"/>
                </a:solidFill>
              </a:defRPr>
            </a:lvl2pPr>
            <a:lvl3pPr lvl="2" algn="ctr">
              <a:lnSpc>
                <a:spcPct val="100000"/>
              </a:lnSpc>
              <a:spcBef>
                <a:spcPts val="0"/>
              </a:spcBef>
              <a:spcAft>
                <a:spcPts val="0"/>
              </a:spcAft>
              <a:buClr>
                <a:schemeClr val="accent3"/>
              </a:buClr>
              <a:buSzPts val="2000"/>
              <a:buNone/>
              <a:defRPr sz="2000">
                <a:solidFill>
                  <a:schemeClr val="accent3"/>
                </a:solidFill>
              </a:defRPr>
            </a:lvl3pPr>
            <a:lvl4pPr lvl="3" algn="ctr">
              <a:lnSpc>
                <a:spcPct val="100000"/>
              </a:lnSpc>
              <a:spcBef>
                <a:spcPts val="0"/>
              </a:spcBef>
              <a:spcAft>
                <a:spcPts val="0"/>
              </a:spcAft>
              <a:buClr>
                <a:schemeClr val="accent3"/>
              </a:buClr>
              <a:buSzPts val="2000"/>
              <a:buNone/>
              <a:defRPr sz="2000">
                <a:solidFill>
                  <a:schemeClr val="accent3"/>
                </a:solidFill>
              </a:defRPr>
            </a:lvl4pPr>
            <a:lvl5pPr lvl="4" algn="ctr">
              <a:lnSpc>
                <a:spcPct val="100000"/>
              </a:lnSpc>
              <a:spcBef>
                <a:spcPts val="0"/>
              </a:spcBef>
              <a:spcAft>
                <a:spcPts val="0"/>
              </a:spcAft>
              <a:buClr>
                <a:schemeClr val="accent3"/>
              </a:buClr>
              <a:buSzPts val="2000"/>
              <a:buNone/>
              <a:defRPr sz="2000">
                <a:solidFill>
                  <a:schemeClr val="accent3"/>
                </a:solidFill>
              </a:defRPr>
            </a:lvl5pPr>
            <a:lvl6pPr lvl="5" algn="ctr">
              <a:lnSpc>
                <a:spcPct val="100000"/>
              </a:lnSpc>
              <a:spcBef>
                <a:spcPts val="0"/>
              </a:spcBef>
              <a:spcAft>
                <a:spcPts val="0"/>
              </a:spcAft>
              <a:buClr>
                <a:schemeClr val="accent3"/>
              </a:buClr>
              <a:buSzPts val="2000"/>
              <a:buNone/>
              <a:defRPr sz="2000">
                <a:solidFill>
                  <a:schemeClr val="accent3"/>
                </a:solidFill>
              </a:defRPr>
            </a:lvl6pPr>
            <a:lvl7pPr lvl="6" algn="ctr">
              <a:lnSpc>
                <a:spcPct val="100000"/>
              </a:lnSpc>
              <a:spcBef>
                <a:spcPts val="0"/>
              </a:spcBef>
              <a:spcAft>
                <a:spcPts val="0"/>
              </a:spcAft>
              <a:buClr>
                <a:schemeClr val="accent3"/>
              </a:buClr>
              <a:buSzPts val="2000"/>
              <a:buNone/>
              <a:defRPr sz="2000">
                <a:solidFill>
                  <a:schemeClr val="accent3"/>
                </a:solidFill>
              </a:defRPr>
            </a:lvl7pPr>
            <a:lvl8pPr lvl="7" algn="ctr">
              <a:lnSpc>
                <a:spcPct val="100000"/>
              </a:lnSpc>
              <a:spcBef>
                <a:spcPts val="0"/>
              </a:spcBef>
              <a:spcAft>
                <a:spcPts val="0"/>
              </a:spcAft>
              <a:buClr>
                <a:schemeClr val="accent3"/>
              </a:buClr>
              <a:buSzPts val="2000"/>
              <a:buNone/>
              <a:defRPr sz="2000">
                <a:solidFill>
                  <a:schemeClr val="accent3"/>
                </a:solidFill>
              </a:defRPr>
            </a:lvl8pPr>
            <a:lvl9pPr lvl="8" algn="ctr">
              <a:lnSpc>
                <a:spcPct val="100000"/>
              </a:lnSpc>
              <a:spcBef>
                <a:spcPts val="0"/>
              </a:spcBef>
              <a:spcAft>
                <a:spcPts val="0"/>
              </a:spcAft>
              <a:buClr>
                <a:schemeClr val="accent3"/>
              </a:buClr>
              <a:buSzPts val="2000"/>
              <a:buNone/>
              <a:defRPr sz="2000">
                <a:solidFill>
                  <a:schemeClr val="accent3"/>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729451"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1" name="Google Shape;21;p5"/>
          <p:cNvSpPr txBox="1">
            <a:spLocks noGrp="1"/>
          </p:cNvSpPr>
          <p:nvPr>
            <p:ph type="body" idx="1"/>
          </p:nvPr>
        </p:nvSpPr>
        <p:spPr>
          <a:xfrm>
            <a:off x="729326" y="2078875"/>
            <a:ext cx="3774300" cy="2261100"/>
          </a:xfrm>
          <a:prstGeom prst="rect">
            <a:avLst/>
          </a:prstGeom>
        </p:spPr>
        <p:txBody>
          <a:bodyPr spcFirstLastPara="1" wrap="square" lIns="91425" tIns="91425" rIns="91425" bIns="91425" anchor="t" anchorCtr="0">
            <a:normAutofit/>
          </a:bodyPr>
          <a:lstStyle>
            <a:lvl1pPr marL="457178" lvl="0" indent="-311135">
              <a:spcBef>
                <a:spcPts val="0"/>
              </a:spcBef>
              <a:spcAft>
                <a:spcPts val="0"/>
              </a:spcAft>
              <a:buSzPts val="1300"/>
              <a:buChar char="●"/>
              <a:defRPr/>
            </a:lvl1pPr>
            <a:lvl2pPr marL="914356" lvl="1" indent="-298435">
              <a:spcBef>
                <a:spcPts val="0"/>
              </a:spcBef>
              <a:spcAft>
                <a:spcPts val="0"/>
              </a:spcAft>
              <a:buSzPts val="1100"/>
              <a:buChar char="○"/>
              <a:defRPr/>
            </a:lvl2pPr>
            <a:lvl3pPr marL="1371532" lvl="2" indent="-298435">
              <a:spcBef>
                <a:spcPts val="0"/>
              </a:spcBef>
              <a:spcAft>
                <a:spcPts val="0"/>
              </a:spcAft>
              <a:buSzPts val="1100"/>
              <a:buChar char="■"/>
              <a:defRPr/>
            </a:lvl3pPr>
            <a:lvl4pPr marL="1828709" lvl="3" indent="-298435">
              <a:spcBef>
                <a:spcPts val="0"/>
              </a:spcBef>
              <a:spcAft>
                <a:spcPts val="0"/>
              </a:spcAft>
              <a:buSzPts val="1100"/>
              <a:buChar char="●"/>
              <a:defRPr/>
            </a:lvl4pPr>
            <a:lvl5pPr marL="2285886" lvl="4" indent="-298435">
              <a:spcBef>
                <a:spcPts val="0"/>
              </a:spcBef>
              <a:spcAft>
                <a:spcPts val="0"/>
              </a:spcAft>
              <a:buSzPts val="1100"/>
              <a:buChar char="○"/>
              <a:defRPr/>
            </a:lvl5pPr>
            <a:lvl6pPr marL="2743063" lvl="5" indent="-298435">
              <a:spcBef>
                <a:spcPts val="0"/>
              </a:spcBef>
              <a:spcAft>
                <a:spcPts val="0"/>
              </a:spcAft>
              <a:buSzPts val="1100"/>
              <a:buChar char="■"/>
              <a:defRPr/>
            </a:lvl6pPr>
            <a:lvl7pPr marL="3200240" lvl="6" indent="-298435">
              <a:spcBef>
                <a:spcPts val="0"/>
              </a:spcBef>
              <a:spcAft>
                <a:spcPts val="0"/>
              </a:spcAft>
              <a:buSzPts val="1100"/>
              <a:buChar char="●"/>
              <a:defRPr/>
            </a:lvl7pPr>
            <a:lvl8pPr marL="3657418" lvl="7" indent="-298435">
              <a:spcBef>
                <a:spcPts val="0"/>
              </a:spcBef>
              <a:spcAft>
                <a:spcPts val="0"/>
              </a:spcAft>
              <a:buSzPts val="1100"/>
              <a:buChar char="○"/>
              <a:defRPr/>
            </a:lvl8pPr>
            <a:lvl9pPr marL="4114594" lvl="8" indent="-298435">
              <a:spcBef>
                <a:spcPts val="0"/>
              </a:spcBef>
              <a:spcAft>
                <a:spcPts val="0"/>
              </a:spcAft>
              <a:buSzPts val="1100"/>
              <a:buChar char="■"/>
              <a:defRPr/>
            </a:lvl9pPr>
          </a:lstStyle>
          <a:p>
            <a:endParaRPr/>
          </a:p>
        </p:txBody>
      </p:sp>
      <p:sp>
        <p:nvSpPr>
          <p:cNvPr id="22" name="Google Shape;22;p5"/>
          <p:cNvSpPr txBox="1">
            <a:spLocks noGrp="1"/>
          </p:cNvSpPr>
          <p:nvPr>
            <p:ph type="body" idx="2"/>
          </p:nvPr>
        </p:nvSpPr>
        <p:spPr>
          <a:xfrm>
            <a:off x="4643605" y="2078875"/>
            <a:ext cx="3774300" cy="2261100"/>
          </a:xfrm>
          <a:prstGeom prst="rect">
            <a:avLst/>
          </a:prstGeom>
        </p:spPr>
        <p:txBody>
          <a:bodyPr spcFirstLastPara="1" wrap="square" lIns="91425" tIns="91425" rIns="91425" bIns="91425" anchor="t" anchorCtr="0">
            <a:normAutofit/>
          </a:bodyPr>
          <a:lstStyle>
            <a:lvl1pPr marL="457178" lvl="0" indent="-311135">
              <a:spcBef>
                <a:spcPts val="0"/>
              </a:spcBef>
              <a:spcAft>
                <a:spcPts val="0"/>
              </a:spcAft>
              <a:buSzPts val="1300"/>
              <a:buChar char="●"/>
              <a:defRPr/>
            </a:lvl1pPr>
            <a:lvl2pPr marL="914356" lvl="1" indent="-298435">
              <a:spcBef>
                <a:spcPts val="0"/>
              </a:spcBef>
              <a:spcAft>
                <a:spcPts val="0"/>
              </a:spcAft>
              <a:buSzPts val="1100"/>
              <a:buChar char="○"/>
              <a:defRPr/>
            </a:lvl2pPr>
            <a:lvl3pPr marL="1371532" lvl="2" indent="-298435">
              <a:spcBef>
                <a:spcPts val="0"/>
              </a:spcBef>
              <a:spcAft>
                <a:spcPts val="0"/>
              </a:spcAft>
              <a:buSzPts val="1100"/>
              <a:buChar char="■"/>
              <a:defRPr/>
            </a:lvl3pPr>
            <a:lvl4pPr marL="1828709" lvl="3" indent="-298435">
              <a:spcBef>
                <a:spcPts val="0"/>
              </a:spcBef>
              <a:spcAft>
                <a:spcPts val="0"/>
              </a:spcAft>
              <a:buSzPts val="1100"/>
              <a:buChar char="●"/>
              <a:defRPr/>
            </a:lvl4pPr>
            <a:lvl5pPr marL="2285886" lvl="4" indent="-298435">
              <a:spcBef>
                <a:spcPts val="0"/>
              </a:spcBef>
              <a:spcAft>
                <a:spcPts val="0"/>
              </a:spcAft>
              <a:buSzPts val="1100"/>
              <a:buChar char="○"/>
              <a:defRPr/>
            </a:lvl5pPr>
            <a:lvl6pPr marL="2743063" lvl="5" indent="-298435">
              <a:spcBef>
                <a:spcPts val="0"/>
              </a:spcBef>
              <a:spcAft>
                <a:spcPts val="0"/>
              </a:spcAft>
              <a:buSzPts val="1100"/>
              <a:buChar char="■"/>
              <a:defRPr/>
            </a:lvl6pPr>
            <a:lvl7pPr marL="3200240" lvl="6" indent="-298435">
              <a:spcBef>
                <a:spcPts val="0"/>
              </a:spcBef>
              <a:spcAft>
                <a:spcPts val="0"/>
              </a:spcAft>
              <a:buSzPts val="1100"/>
              <a:buChar char="●"/>
              <a:defRPr/>
            </a:lvl7pPr>
            <a:lvl8pPr marL="3657418" lvl="7" indent="-298435">
              <a:spcBef>
                <a:spcPts val="0"/>
              </a:spcBef>
              <a:spcAft>
                <a:spcPts val="0"/>
              </a:spcAft>
              <a:buSzPts val="1100"/>
              <a:buChar char="○"/>
              <a:defRPr/>
            </a:lvl8pPr>
            <a:lvl9pPr marL="4114594" lvl="8" indent="-298435">
              <a:spcBef>
                <a:spcPts val="0"/>
              </a:spcBef>
              <a:spcAft>
                <a:spcPts val="0"/>
              </a:spcAft>
              <a:buSzPts val="1100"/>
              <a:buChar char="■"/>
              <a:defRPr/>
            </a:lvl9pPr>
          </a:lstStyle>
          <a:p>
            <a:endParaRPr/>
          </a:p>
        </p:txBody>
      </p:sp>
      <p:cxnSp>
        <p:nvCxnSpPr>
          <p:cNvPr id="23" name="Google Shape;23;p5"/>
          <p:cNvCxnSpPr/>
          <p:nvPr/>
        </p:nvCxnSpPr>
        <p:spPr>
          <a:xfrm>
            <a:off x="-145799" y="5143500"/>
            <a:ext cx="9425100" cy="0"/>
          </a:xfrm>
          <a:prstGeom prst="straightConnector1">
            <a:avLst/>
          </a:prstGeom>
          <a:noFill/>
          <a:ln w="28575" cap="flat" cmpd="sng">
            <a:solidFill>
              <a:schemeClr val="accent1"/>
            </a:solidFill>
            <a:prstDash val="solid"/>
            <a:round/>
            <a:headEnd type="none" w="med" len="med"/>
            <a:tailEnd type="none" w="med" len="med"/>
          </a:ln>
        </p:spPr>
      </p:cxnSp>
      <p:pic>
        <p:nvPicPr>
          <p:cNvPr id="24" name="Google Shape;24;p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610104" y="4658278"/>
            <a:ext cx="1305301" cy="256625"/>
          </a:xfrm>
          <a:prstGeom prst="rect">
            <a:avLst/>
          </a:prstGeom>
          <a:noFill/>
          <a:ln>
            <a:noFill/>
          </a:ln>
        </p:spPr>
      </p:pic>
    </p:spTree>
    <p:extLst>
      <p:ext uri="{BB962C8B-B14F-4D97-AF65-F5344CB8AC3E}">
        <p14:creationId xmlns:p14="http://schemas.microsoft.com/office/powerpoint/2010/main" val="4229246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729451"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7" name="Google Shape;27;p6"/>
          <p:cNvSpPr/>
          <p:nvPr/>
        </p:nvSpPr>
        <p:spPr>
          <a:xfrm>
            <a:off x="0" y="0"/>
            <a:ext cx="9144000" cy="487800"/>
          </a:xfrm>
          <a:prstGeom prst="rect">
            <a:avLst/>
          </a:prstGeom>
          <a:gradFill>
            <a:gsLst>
              <a:gs pos="0">
                <a:schemeClr val="accent1"/>
              </a:gs>
              <a:gs pos="100000">
                <a:srgbClr val="03203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cxnSp>
        <p:nvCxnSpPr>
          <p:cNvPr id="28" name="Google Shape;28;p6"/>
          <p:cNvCxnSpPr/>
          <p:nvPr/>
        </p:nvCxnSpPr>
        <p:spPr>
          <a:xfrm>
            <a:off x="-145799" y="5143500"/>
            <a:ext cx="9425100" cy="0"/>
          </a:xfrm>
          <a:prstGeom prst="straightConnector1">
            <a:avLst/>
          </a:prstGeom>
          <a:noFill/>
          <a:ln w="28575" cap="flat" cmpd="sng">
            <a:solidFill>
              <a:schemeClr val="accent4"/>
            </a:solidFill>
            <a:prstDash val="solid"/>
            <a:round/>
            <a:headEnd type="none" w="med" len="med"/>
            <a:tailEnd type="none" w="med" len="med"/>
          </a:ln>
        </p:spPr>
      </p:cxnSp>
      <p:pic>
        <p:nvPicPr>
          <p:cNvPr id="29" name="Google Shape;29;p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610104" y="4658278"/>
            <a:ext cx="1305301" cy="256625"/>
          </a:xfrm>
          <a:prstGeom prst="rect">
            <a:avLst/>
          </a:prstGeom>
          <a:noFill/>
          <a:ln>
            <a:noFill/>
          </a:ln>
        </p:spPr>
      </p:pic>
    </p:spTree>
    <p:extLst>
      <p:ext uri="{BB962C8B-B14F-4D97-AF65-F5344CB8AC3E}">
        <p14:creationId xmlns:p14="http://schemas.microsoft.com/office/powerpoint/2010/main" val="508007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730001" y="10900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2" name="Google Shape;32;p7"/>
          <p:cNvSpPr txBox="1">
            <a:spLocks noGrp="1"/>
          </p:cNvSpPr>
          <p:nvPr>
            <p:ph type="body" idx="1"/>
          </p:nvPr>
        </p:nvSpPr>
        <p:spPr>
          <a:xfrm>
            <a:off x="721226" y="2553125"/>
            <a:ext cx="3300900" cy="1597500"/>
          </a:xfrm>
          <a:prstGeom prst="rect">
            <a:avLst/>
          </a:prstGeom>
        </p:spPr>
        <p:txBody>
          <a:bodyPr spcFirstLastPara="1" wrap="square" lIns="91425" tIns="91425" rIns="91425" bIns="91425" anchor="t" anchorCtr="0">
            <a:normAutofit/>
          </a:bodyPr>
          <a:lstStyle>
            <a:lvl1pPr marL="457178" lvl="0" indent="-311135">
              <a:spcBef>
                <a:spcPts val="0"/>
              </a:spcBef>
              <a:spcAft>
                <a:spcPts val="0"/>
              </a:spcAft>
              <a:buSzPts val="1300"/>
              <a:buChar char="●"/>
              <a:defRPr/>
            </a:lvl1pPr>
            <a:lvl2pPr marL="914356" lvl="1" indent="-298435">
              <a:spcBef>
                <a:spcPts val="0"/>
              </a:spcBef>
              <a:spcAft>
                <a:spcPts val="0"/>
              </a:spcAft>
              <a:buSzPts val="1100"/>
              <a:buChar char="○"/>
              <a:defRPr/>
            </a:lvl2pPr>
            <a:lvl3pPr marL="1371532" lvl="2" indent="-298435">
              <a:spcBef>
                <a:spcPts val="0"/>
              </a:spcBef>
              <a:spcAft>
                <a:spcPts val="0"/>
              </a:spcAft>
              <a:buSzPts val="1100"/>
              <a:buChar char="■"/>
              <a:defRPr/>
            </a:lvl3pPr>
            <a:lvl4pPr marL="1828709" lvl="3" indent="-298435">
              <a:spcBef>
                <a:spcPts val="0"/>
              </a:spcBef>
              <a:spcAft>
                <a:spcPts val="0"/>
              </a:spcAft>
              <a:buSzPts val="1100"/>
              <a:buChar char="●"/>
              <a:defRPr/>
            </a:lvl4pPr>
            <a:lvl5pPr marL="2285886" lvl="4" indent="-298435">
              <a:spcBef>
                <a:spcPts val="0"/>
              </a:spcBef>
              <a:spcAft>
                <a:spcPts val="0"/>
              </a:spcAft>
              <a:buSzPts val="1100"/>
              <a:buChar char="○"/>
              <a:defRPr/>
            </a:lvl5pPr>
            <a:lvl6pPr marL="2743063" lvl="5" indent="-298435">
              <a:spcBef>
                <a:spcPts val="0"/>
              </a:spcBef>
              <a:spcAft>
                <a:spcPts val="0"/>
              </a:spcAft>
              <a:buSzPts val="1100"/>
              <a:buChar char="■"/>
              <a:defRPr/>
            </a:lvl6pPr>
            <a:lvl7pPr marL="3200240" lvl="6" indent="-298435">
              <a:spcBef>
                <a:spcPts val="0"/>
              </a:spcBef>
              <a:spcAft>
                <a:spcPts val="0"/>
              </a:spcAft>
              <a:buSzPts val="1100"/>
              <a:buChar char="●"/>
              <a:defRPr/>
            </a:lvl7pPr>
            <a:lvl8pPr marL="3657418" lvl="7" indent="-298435">
              <a:spcBef>
                <a:spcPts val="0"/>
              </a:spcBef>
              <a:spcAft>
                <a:spcPts val="0"/>
              </a:spcAft>
              <a:buSzPts val="1100"/>
              <a:buChar char="○"/>
              <a:defRPr/>
            </a:lvl8pPr>
            <a:lvl9pPr marL="4114594" lvl="8" indent="-298435">
              <a:spcBef>
                <a:spcPts val="0"/>
              </a:spcBef>
              <a:spcAft>
                <a:spcPts val="0"/>
              </a:spcAft>
              <a:buSzPts val="1100"/>
              <a:buChar char="■"/>
              <a:defRPr/>
            </a:lvl9pPr>
          </a:lstStyle>
          <a:p>
            <a:endParaRPr/>
          </a:p>
        </p:txBody>
      </p:sp>
      <p:cxnSp>
        <p:nvCxnSpPr>
          <p:cNvPr id="33" name="Google Shape;33;p7"/>
          <p:cNvCxnSpPr/>
          <p:nvPr/>
        </p:nvCxnSpPr>
        <p:spPr>
          <a:xfrm>
            <a:off x="-145799" y="5143500"/>
            <a:ext cx="9425100" cy="0"/>
          </a:xfrm>
          <a:prstGeom prst="straightConnector1">
            <a:avLst/>
          </a:prstGeom>
          <a:noFill/>
          <a:ln w="28575" cap="flat" cmpd="sng">
            <a:solidFill>
              <a:schemeClr val="accent1"/>
            </a:solidFill>
            <a:prstDash val="solid"/>
            <a:round/>
            <a:headEnd type="none" w="med" len="med"/>
            <a:tailEnd type="none" w="med" len="med"/>
          </a:ln>
        </p:spPr>
      </p:cxnSp>
      <p:pic>
        <p:nvPicPr>
          <p:cNvPr id="34" name="Google Shape;34;p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610104" y="4658278"/>
            <a:ext cx="1305301" cy="256625"/>
          </a:xfrm>
          <a:prstGeom prst="rect">
            <a:avLst/>
          </a:prstGeom>
          <a:noFill/>
          <a:ln>
            <a:noFill/>
          </a:ln>
        </p:spPr>
      </p:pic>
    </p:spTree>
    <p:extLst>
      <p:ext uri="{BB962C8B-B14F-4D97-AF65-F5344CB8AC3E}">
        <p14:creationId xmlns:p14="http://schemas.microsoft.com/office/powerpoint/2010/main" val="4092382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729451"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Tree>
    <p:extLst>
      <p:ext uri="{BB962C8B-B14F-4D97-AF65-F5344CB8AC3E}">
        <p14:creationId xmlns:p14="http://schemas.microsoft.com/office/powerpoint/2010/main" val="565766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7"/>
        <p:cNvGrpSpPr/>
        <p:nvPr/>
      </p:nvGrpSpPr>
      <p:grpSpPr>
        <a:xfrm>
          <a:off x="0" y="0"/>
          <a:ext cx="0" cy="0"/>
          <a:chOff x="0" y="0"/>
          <a:chExt cx="0" cy="0"/>
        </a:xfrm>
      </p:grpSpPr>
      <p:sp>
        <p:nvSpPr>
          <p:cNvPr id="38" name="Google Shape;38;p9"/>
          <p:cNvSpPr/>
          <p:nvPr/>
        </p:nvSpPr>
        <p:spPr>
          <a:xfrm>
            <a:off x="0" y="0"/>
            <a:ext cx="4572000" cy="5143500"/>
          </a:xfrm>
          <a:prstGeom prst="rect">
            <a:avLst/>
          </a:prstGeom>
          <a:gradFill>
            <a:gsLst>
              <a:gs pos="0">
                <a:schemeClr val="accent1"/>
              </a:gs>
              <a:gs pos="100000">
                <a:srgbClr val="03203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9" name="Google Shape;39;p9"/>
          <p:cNvSpPr txBox="1">
            <a:spLocks noGrp="1"/>
          </p:cNvSpPr>
          <p:nvPr>
            <p:ph type="title"/>
          </p:nvPr>
        </p:nvSpPr>
        <p:spPr>
          <a:xfrm>
            <a:off x="730001"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600"/>
              <a:buNone/>
              <a:defRPr sz="2600">
                <a:solidFill>
                  <a:schemeClr val="lt1"/>
                </a:solidFill>
              </a:defRPr>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0" name="Google Shape;40;p9"/>
          <p:cNvSpPr txBox="1">
            <a:spLocks noGrp="1"/>
          </p:cNvSpPr>
          <p:nvPr>
            <p:ph type="subTitle" idx="1"/>
          </p:nvPr>
        </p:nvSpPr>
        <p:spPr>
          <a:xfrm>
            <a:off x="724951"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3"/>
              </a:buClr>
              <a:buSzPts val="1600"/>
              <a:buNone/>
              <a:defRPr sz="1600">
                <a:solidFill>
                  <a:schemeClr val="accent3"/>
                </a:solidFill>
              </a:defRPr>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41" name="Google Shape;41;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178" lvl="0" indent="-311135">
              <a:spcBef>
                <a:spcPts val="0"/>
              </a:spcBef>
              <a:spcAft>
                <a:spcPts val="0"/>
              </a:spcAft>
              <a:buSzPts val="1300"/>
              <a:buChar char="●"/>
              <a:defRPr/>
            </a:lvl1pPr>
            <a:lvl2pPr marL="914356" lvl="1" indent="-298435">
              <a:spcBef>
                <a:spcPts val="0"/>
              </a:spcBef>
              <a:spcAft>
                <a:spcPts val="0"/>
              </a:spcAft>
              <a:buSzPts val="1100"/>
              <a:buChar char="○"/>
              <a:defRPr/>
            </a:lvl2pPr>
            <a:lvl3pPr marL="1371532" lvl="2" indent="-298435">
              <a:spcBef>
                <a:spcPts val="0"/>
              </a:spcBef>
              <a:spcAft>
                <a:spcPts val="0"/>
              </a:spcAft>
              <a:buSzPts val="1100"/>
              <a:buChar char="■"/>
              <a:defRPr/>
            </a:lvl3pPr>
            <a:lvl4pPr marL="1828709" lvl="3" indent="-298435">
              <a:spcBef>
                <a:spcPts val="0"/>
              </a:spcBef>
              <a:spcAft>
                <a:spcPts val="0"/>
              </a:spcAft>
              <a:buSzPts val="1100"/>
              <a:buChar char="●"/>
              <a:defRPr/>
            </a:lvl4pPr>
            <a:lvl5pPr marL="2285886" lvl="4" indent="-298435">
              <a:spcBef>
                <a:spcPts val="0"/>
              </a:spcBef>
              <a:spcAft>
                <a:spcPts val="0"/>
              </a:spcAft>
              <a:buSzPts val="1100"/>
              <a:buChar char="○"/>
              <a:defRPr/>
            </a:lvl5pPr>
            <a:lvl6pPr marL="2743063" lvl="5" indent="-298435">
              <a:spcBef>
                <a:spcPts val="0"/>
              </a:spcBef>
              <a:spcAft>
                <a:spcPts val="0"/>
              </a:spcAft>
              <a:buSzPts val="1100"/>
              <a:buChar char="■"/>
              <a:defRPr/>
            </a:lvl6pPr>
            <a:lvl7pPr marL="3200240" lvl="6" indent="-298435">
              <a:spcBef>
                <a:spcPts val="0"/>
              </a:spcBef>
              <a:spcAft>
                <a:spcPts val="0"/>
              </a:spcAft>
              <a:buSzPts val="1100"/>
              <a:buChar char="●"/>
              <a:defRPr/>
            </a:lvl7pPr>
            <a:lvl8pPr marL="3657418" lvl="7" indent="-298435">
              <a:spcBef>
                <a:spcPts val="0"/>
              </a:spcBef>
              <a:spcAft>
                <a:spcPts val="0"/>
              </a:spcAft>
              <a:buSzPts val="1100"/>
              <a:buChar char="○"/>
              <a:defRPr/>
            </a:lvl8pPr>
            <a:lvl9pPr marL="4114594" lvl="8" indent="-298435">
              <a:spcBef>
                <a:spcPts val="0"/>
              </a:spcBef>
              <a:spcAft>
                <a:spcPts val="0"/>
              </a:spcAft>
              <a:buSzPts val="1100"/>
              <a:buChar char="■"/>
              <a:defRPr/>
            </a:lvl9pPr>
          </a:lstStyle>
          <a:p>
            <a:endParaRPr/>
          </a:p>
        </p:txBody>
      </p:sp>
      <p:pic>
        <p:nvPicPr>
          <p:cNvPr id="42" name="Google Shape;42;p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610104" y="4658278"/>
            <a:ext cx="1305301" cy="256625"/>
          </a:xfrm>
          <a:prstGeom prst="rect">
            <a:avLst/>
          </a:prstGeom>
          <a:noFill/>
          <a:ln>
            <a:noFill/>
          </a:ln>
        </p:spPr>
      </p:pic>
    </p:spTree>
    <p:extLst>
      <p:ext uri="{BB962C8B-B14F-4D97-AF65-F5344CB8AC3E}">
        <p14:creationId xmlns:p14="http://schemas.microsoft.com/office/powerpoint/2010/main" val="852306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724951" y="4372551"/>
            <a:ext cx="7697400" cy="460500"/>
          </a:xfrm>
          <a:prstGeom prst="rect">
            <a:avLst/>
          </a:prstGeom>
        </p:spPr>
        <p:txBody>
          <a:bodyPr spcFirstLastPara="1" wrap="square" lIns="91425" tIns="91425" rIns="91425" bIns="91425" anchor="ctr" anchorCtr="0">
            <a:normAutofit/>
          </a:bodyPr>
          <a:lstStyle>
            <a:lvl1pPr marL="457178" lvl="0" indent="-228589">
              <a:lnSpc>
                <a:spcPct val="100000"/>
              </a:lnSpc>
              <a:spcBef>
                <a:spcPts val="0"/>
              </a:spcBef>
              <a:spcAft>
                <a:spcPts val="0"/>
              </a:spcAft>
              <a:buSzPts val="1300"/>
              <a:buNone/>
              <a:defRPr/>
            </a:lvl1pPr>
          </a:lstStyle>
          <a:p>
            <a:endParaRPr/>
          </a:p>
        </p:txBody>
      </p:sp>
      <p:pic>
        <p:nvPicPr>
          <p:cNvPr id="45" name="Google Shape;45;p1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610104" y="4658278"/>
            <a:ext cx="1305301" cy="256625"/>
          </a:xfrm>
          <a:prstGeom prst="rect">
            <a:avLst/>
          </a:prstGeom>
          <a:noFill/>
          <a:ln>
            <a:noFill/>
          </a:ln>
        </p:spPr>
      </p:pic>
    </p:spTree>
    <p:extLst>
      <p:ext uri="{BB962C8B-B14F-4D97-AF65-F5344CB8AC3E}">
        <p14:creationId xmlns:p14="http://schemas.microsoft.com/office/powerpoint/2010/main" val="239910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 number">
    <p:bg>
      <p:bgPr>
        <a:gradFill>
          <a:gsLst>
            <a:gs pos="0">
              <a:schemeClr val="accent1"/>
            </a:gs>
            <a:gs pos="100000">
              <a:srgbClr val="032030"/>
            </a:gs>
          </a:gsLst>
          <a:lin ang="5400700" scaled="0"/>
        </a:gradFill>
        <a:effectLst/>
      </p:bgPr>
    </p:bg>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729451"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48" name="Google Shape;48;p11"/>
          <p:cNvSpPr txBox="1">
            <a:spLocks noGrp="1"/>
          </p:cNvSpPr>
          <p:nvPr>
            <p:ph type="body" idx="1"/>
          </p:nvPr>
        </p:nvSpPr>
        <p:spPr>
          <a:xfrm>
            <a:off x="729451" y="2272888"/>
            <a:ext cx="7688400" cy="1580400"/>
          </a:xfrm>
          <a:prstGeom prst="rect">
            <a:avLst/>
          </a:prstGeom>
        </p:spPr>
        <p:txBody>
          <a:bodyPr spcFirstLastPara="1" wrap="square" lIns="91425" tIns="91425" rIns="91425" bIns="91425" anchor="t" anchorCtr="0">
            <a:normAutofit/>
          </a:bodyPr>
          <a:lstStyle>
            <a:lvl1pPr marL="457178" lvl="0" indent="-311135">
              <a:spcBef>
                <a:spcPts val="0"/>
              </a:spcBef>
              <a:spcAft>
                <a:spcPts val="0"/>
              </a:spcAft>
              <a:buClr>
                <a:schemeClr val="lt1"/>
              </a:buClr>
              <a:buSzPts val="1300"/>
              <a:buChar char="●"/>
              <a:defRPr>
                <a:solidFill>
                  <a:schemeClr val="lt1"/>
                </a:solidFill>
              </a:defRPr>
            </a:lvl1pPr>
            <a:lvl2pPr marL="914356" lvl="1" indent="-298435">
              <a:spcBef>
                <a:spcPts val="0"/>
              </a:spcBef>
              <a:spcAft>
                <a:spcPts val="0"/>
              </a:spcAft>
              <a:buClr>
                <a:schemeClr val="lt1"/>
              </a:buClr>
              <a:buSzPts val="1100"/>
              <a:buChar char="○"/>
              <a:defRPr>
                <a:solidFill>
                  <a:schemeClr val="lt1"/>
                </a:solidFill>
              </a:defRPr>
            </a:lvl2pPr>
            <a:lvl3pPr marL="1371532" lvl="2" indent="-298435">
              <a:spcBef>
                <a:spcPts val="0"/>
              </a:spcBef>
              <a:spcAft>
                <a:spcPts val="0"/>
              </a:spcAft>
              <a:buClr>
                <a:schemeClr val="lt1"/>
              </a:buClr>
              <a:buSzPts val="1100"/>
              <a:buChar char="■"/>
              <a:defRPr>
                <a:solidFill>
                  <a:schemeClr val="lt1"/>
                </a:solidFill>
              </a:defRPr>
            </a:lvl3pPr>
            <a:lvl4pPr marL="1828709" lvl="3" indent="-298435">
              <a:spcBef>
                <a:spcPts val="0"/>
              </a:spcBef>
              <a:spcAft>
                <a:spcPts val="0"/>
              </a:spcAft>
              <a:buClr>
                <a:schemeClr val="lt1"/>
              </a:buClr>
              <a:buSzPts val="1100"/>
              <a:buChar char="●"/>
              <a:defRPr>
                <a:solidFill>
                  <a:schemeClr val="lt1"/>
                </a:solidFill>
              </a:defRPr>
            </a:lvl4pPr>
            <a:lvl5pPr marL="2285886" lvl="4" indent="-298435">
              <a:spcBef>
                <a:spcPts val="0"/>
              </a:spcBef>
              <a:spcAft>
                <a:spcPts val="0"/>
              </a:spcAft>
              <a:buClr>
                <a:schemeClr val="lt1"/>
              </a:buClr>
              <a:buSzPts val="1100"/>
              <a:buChar char="○"/>
              <a:defRPr>
                <a:solidFill>
                  <a:schemeClr val="lt1"/>
                </a:solidFill>
              </a:defRPr>
            </a:lvl5pPr>
            <a:lvl6pPr marL="2743063" lvl="5" indent="-298435">
              <a:spcBef>
                <a:spcPts val="0"/>
              </a:spcBef>
              <a:spcAft>
                <a:spcPts val="0"/>
              </a:spcAft>
              <a:buClr>
                <a:schemeClr val="lt1"/>
              </a:buClr>
              <a:buSzPts val="1100"/>
              <a:buChar char="■"/>
              <a:defRPr>
                <a:solidFill>
                  <a:schemeClr val="lt1"/>
                </a:solidFill>
              </a:defRPr>
            </a:lvl6pPr>
            <a:lvl7pPr marL="3200240" lvl="6" indent="-298435">
              <a:spcBef>
                <a:spcPts val="0"/>
              </a:spcBef>
              <a:spcAft>
                <a:spcPts val="0"/>
              </a:spcAft>
              <a:buClr>
                <a:schemeClr val="lt1"/>
              </a:buClr>
              <a:buSzPts val="1100"/>
              <a:buChar char="●"/>
              <a:defRPr>
                <a:solidFill>
                  <a:schemeClr val="lt1"/>
                </a:solidFill>
              </a:defRPr>
            </a:lvl7pPr>
            <a:lvl8pPr marL="3657418" lvl="7" indent="-298435">
              <a:spcBef>
                <a:spcPts val="0"/>
              </a:spcBef>
              <a:spcAft>
                <a:spcPts val="0"/>
              </a:spcAft>
              <a:buClr>
                <a:schemeClr val="lt1"/>
              </a:buClr>
              <a:buSzPts val="1100"/>
              <a:buChar char="○"/>
              <a:defRPr>
                <a:solidFill>
                  <a:schemeClr val="lt1"/>
                </a:solidFill>
              </a:defRPr>
            </a:lvl8pPr>
            <a:lvl9pPr marL="4114594" lvl="8" indent="-298435">
              <a:spcBef>
                <a:spcPts val="0"/>
              </a:spcBef>
              <a:spcAft>
                <a:spcPts val="0"/>
              </a:spcAft>
              <a:buClr>
                <a:schemeClr val="lt1"/>
              </a:buClr>
              <a:buSzPts val="1100"/>
              <a:buChar char="■"/>
              <a:defRPr>
                <a:solidFill>
                  <a:schemeClr val="lt1"/>
                </a:solidFill>
              </a:defRPr>
            </a:lvl9pPr>
          </a:lstStyle>
          <a:p>
            <a:endParaRPr/>
          </a:p>
        </p:txBody>
      </p:sp>
    </p:spTree>
    <p:extLst>
      <p:ext uri="{BB962C8B-B14F-4D97-AF65-F5344CB8AC3E}">
        <p14:creationId xmlns:p14="http://schemas.microsoft.com/office/powerpoint/2010/main" val="466150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pic>
        <p:nvPicPr>
          <p:cNvPr id="50" name="Google Shape;50;p1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610104" y="4658278"/>
            <a:ext cx="1305301" cy="256625"/>
          </a:xfrm>
          <a:prstGeom prst="rect">
            <a:avLst/>
          </a:prstGeom>
          <a:noFill/>
          <a:ln>
            <a:noFill/>
          </a:ln>
        </p:spPr>
      </p:pic>
    </p:spTree>
    <p:extLst>
      <p:ext uri="{BB962C8B-B14F-4D97-AF65-F5344CB8AC3E}">
        <p14:creationId xmlns:p14="http://schemas.microsoft.com/office/powerpoint/2010/main" val="2543635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OC">
  <p:cSld name="TOC">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1308151" y="1318650"/>
            <a:ext cx="7110000" cy="5352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Clr>
                <a:srgbClr val="FFFFFF"/>
              </a:buClr>
              <a:buSzPts val="2600"/>
              <a:buNone/>
              <a:defRPr sz="2600">
                <a:solidFill>
                  <a:srgbClr val="FFFFFF"/>
                </a:solidFill>
              </a:defRPr>
            </a:lvl2pPr>
            <a:lvl3pPr lvl="2" rtl="0">
              <a:spcBef>
                <a:spcPts val="0"/>
              </a:spcBef>
              <a:spcAft>
                <a:spcPts val="0"/>
              </a:spcAft>
              <a:buClr>
                <a:srgbClr val="FFFFFF"/>
              </a:buClr>
              <a:buSzPts val="2600"/>
              <a:buNone/>
              <a:defRPr sz="2600">
                <a:solidFill>
                  <a:srgbClr val="FFFFFF"/>
                </a:solidFill>
              </a:defRPr>
            </a:lvl3pPr>
            <a:lvl4pPr lvl="3" rtl="0">
              <a:spcBef>
                <a:spcPts val="0"/>
              </a:spcBef>
              <a:spcAft>
                <a:spcPts val="0"/>
              </a:spcAft>
              <a:buClr>
                <a:srgbClr val="FFFFFF"/>
              </a:buClr>
              <a:buSzPts val="2600"/>
              <a:buNone/>
              <a:defRPr sz="2600">
                <a:solidFill>
                  <a:srgbClr val="FFFFFF"/>
                </a:solidFill>
              </a:defRPr>
            </a:lvl4pPr>
            <a:lvl5pPr lvl="4" rtl="0">
              <a:spcBef>
                <a:spcPts val="0"/>
              </a:spcBef>
              <a:spcAft>
                <a:spcPts val="0"/>
              </a:spcAft>
              <a:buClr>
                <a:srgbClr val="FFFFFF"/>
              </a:buClr>
              <a:buSzPts val="2600"/>
              <a:buNone/>
              <a:defRPr sz="2600">
                <a:solidFill>
                  <a:srgbClr val="FFFFFF"/>
                </a:solidFill>
              </a:defRPr>
            </a:lvl5pPr>
            <a:lvl6pPr lvl="5" rtl="0">
              <a:spcBef>
                <a:spcPts val="0"/>
              </a:spcBef>
              <a:spcAft>
                <a:spcPts val="0"/>
              </a:spcAft>
              <a:buClr>
                <a:srgbClr val="FFFFFF"/>
              </a:buClr>
              <a:buSzPts val="2600"/>
              <a:buNone/>
              <a:defRPr sz="2600">
                <a:solidFill>
                  <a:srgbClr val="FFFFFF"/>
                </a:solidFill>
              </a:defRPr>
            </a:lvl6pPr>
            <a:lvl7pPr lvl="6" rtl="0">
              <a:spcBef>
                <a:spcPts val="0"/>
              </a:spcBef>
              <a:spcAft>
                <a:spcPts val="0"/>
              </a:spcAft>
              <a:buClr>
                <a:srgbClr val="FFFFFF"/>
              </a:buClr>
              <a:buSzPts val="2600"/>
              <a:buNone/>
              <a:defRPr sz="2600">
                <a:solidFill>
                  <a:srgbClr val="FFFFFF"/>
                </a:solidFill>
              </a:defRPr>
            </a:lvl7pPr>
            <a:lvl8pPr lvl="7" rtl="0">
              <a:spcBef>
                <a:spcPts val="0"/>
              </a:spcBef>
              <a:spcAft>
                <a:spcPts val="0"/>
              </a:spcAft>
              <a:buClr>
                <a:srgbClr val="FFFFFF"/>
              </a:buClr>
              <a:buSzPts val="2600"/>
              <a:buNone/>
              <a:defRPr sz="2600">
                <a:solidFill>
                  <a:srgbClr val="FFFFFF"/>
                </a:solidFill>
              </a:defRPr>
            </a:lvl8pPr>
            <a:lvl9pPr lvl="8" rtl="0">
              <a:spcBef>
                <a:spcPts val="0"/>
              </a:spcBef>
              <a:spcAft>
                <a:spcPts val="0"/>
              </a:spcAft>
              <a:buClr>
                <a:srgbClr val="FFFFFF"/>
              </a:buClr>
              <a:buSzPts val="2600"/>
              <a:buNone/>
              <a:defRPr sz="2600">
                <a:solidFill>
                  <a:srgbClr val="FFFFFF"/>
                </a:solidFill>
              </a:defRPr>
            </a:lvl9pPr>
          </a:lstStyle>
          <a:p>
            <a:endParaRPr/>
          </a:p>
        </p:txBody>
      </p:sp>
    </p:spTree>
    <p:extLst>
      <p:ext uri="{BB962C8B-B14F-4D97-AF65-F5344CB8AC3E}">
        <p14:creationId xmlns:p14="http://schemas.microsoft.com/office/powerpoint/2010/main" val="2184085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_alt1">
  <p:cSld name="Section header_alt1">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729451" y="1322450"/>
            <a:ext cx="7688400" cy="1518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Tree>
    <p:extLst>
      <p:ext uri="{BB962C8B-B14F-4D97-AF65-F5344CB8AC3E}">
        <p14:creationId xmlns:p14="http://schemas.microsoft.com/office/powerpoint/2010/main" val="3544643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29451"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ody only">
  <p:cSld name="Body only">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55"/>
        <p:cNvGrpSpPr/>
        <p:nvPr/>
      </p:nvGrpSpPr>
      <p:grpSpPr>
        <a:xfrm>
          <a:off x="0" y="0"/>
          <a:ext cx="0" cy="0"/>
          <a:chOff x="0" y="0"/>
          <a:chExt cx="0" cy="0"/>
        </a:xfrm>
      </p:grpSpPr>
      <p:sp>
        <p:nvSpPr>
          <p:cNvPr id="56" name="Google Shape;56;p15"/>
          <p:cNvSpPr txBox="1">
            <a:spLocks noGrp="1"/>
          </p:cNvSpPr>
          <p:nvPr>
            <p:ph type="body" idx="1"/>
          </p:nvPr>
        </p:nvSpPr>
        <p:spPr>
          <a:xfrm>
            <a:off x="729451" y="1068650"/>
            <a:ext cx="7688700" cy="1034400"/>
          </a:xfrm>
          <a:prstGeom prst="rect">
            <a:avLst/>
          </a:prstGeom>
        </p:spPr>
        <p:txBody>
          <a:bodyPr spcFirstLastPara="1" wrap="square" lIns="91425" tIns="91425" rIns="91425" bIns="91425" anchor="t" anchorCtr="0">
            <a:normAutofit/>
          </a:bodyPr>
          <a:lstStyle>
            <a:lvl1pPr marL="457178" lvl="0" indent="-311135" rtl="0">
              <a:spcBef>
                <a:spcPts val="0"/>
              </a:spcBef>
              <a:spcAft>
                <a:spcPts val="0"/>
              </a:spcAft>
              <a:buSzPts val="1300"/>
              <a:buChar char="●"/>
              <a:defRPr/>
            </a:lvl1pPr>
            <a:lvl2pPr marL="914356" lvl="1" indent="-298435" rtl="0">
              <a:spcBef>
                <a:spcPts val="0"/>
              </a:spcBef>
              <a:spcAft>
                <a:spcPts val="0"/>
              </a:spcAft>
              <a:buSzPts val="1100"/>
              <a:buChar char="○"/>
              <a:defRPr/>
            </a:lvl2pPr>
            <a:lvl3pPr marL="1371532" lvl="2" indent="-298435" rtl="0">
              <a:spcBef>
                <a:spcPts val="0"/>
              </a:spcBef>
              <a:spcAft>
                <a:spcPts val="0"/>
              </a:spcAft>
              <a:buSzPts val="1100"/>
              <a:buChar char="■"/>
              <a:defRPr/>
            </a:lvl3pPr>
            <a:lvl4pPr marL="1828709" lvl="3" indent="-298435" rtl="0">
              <a:spcBef>
                <a:spcPts val="0"/>
              </a:spcBef>
              <a:spcAft>
                <a:spcPts val="0"/>
              </a:spcAft>
              <a:buSzPts val="1100"/>
              <a:buChar char="●"/>
              <a:defRPr/>
            </a:lvl4pPr>
            <a:lvl5pPr marL="2285886" lvl="4" indent="-298435" rtl="0">
              <a:spcBef>
                <a:spcPts val="0"/>
              </a:spcBef>
              <a:spcAft>
                <a:spcPts val="0"/>
              </a:spcAft>
              <a:buSzPts val="1100"/>
              <a:buChar char="○"/>
              <a:defRPr/>
            </a:lvl5pPr>
            <a:lvl6pPr marL="2743063" lvl="5" indent="-298435" rtl="0">
              <a:spcBef>
                <a:spcPts val="0"/>
              </a:spcBef>
              <a:spcAft>
                <a:spcPts val="0"/>
              </a:spcAft>
              <a:buSzPts val="1100"/>
              <a:buChar char="■"/>
              <a:defRPr/>
            </a:lvl6pPr>
            <a:lvl7pPr marL="3200240" lvl="6" indent="-298435" rtl="0">
              <a:spcBef>
                <a:spcPts val="0"/>
              </a:spcBef>
              <a:spcAft>
                <a:spcPts val="0"/>
              </a:spcAft>
              <a:buSzPts val="1100"/>
              <a:buChar char="●"/>
              <a:defRPr/>
            </a:lvl7pPr>
            <a:lvl8pPr marL="3657418" lvl="7" indent="-298435" rtl="0">
              <a:spcBef>
                <a:spcPts val="0"/>
              </a:spcBef>
              <a:spcAft>
                <a:spcPts val="0"/>
              </a:spcAft>
              <a:buSzPts val="1100"/>
              <a:buChar char="○"/>
              <a:defRPr/>
            </a:lvl8pPr>
            <a:lvl9pPr marL="4114594" lvl="8" indent="-298435" rtl="0">
              <a:spcBef>
                <a:spcPts val="0"/>
              </a:spcBef>
              <a:spcAft>
                <a:spcPts val="0"/>
              </a:spcAft>
              <a:buSzPts val="1100"/>
              <a:buChar char="■"/>
              <a:defRPr/>
            </a:lvl9pPr>
          </a:lstStyle>
          <a:p>
            <a:endParaRPr/>
          </a:p>
        </p:txBody>
      </p:sp>
    </p:spTree>
    <p:extLst>
      <p:ext uri="{BB962C8B-B14F-4D97-AF65-F5344CB8AC3E}">
        <p14:creationId xmlns:p14="http://schemas.microsoft.com/office/powerpoint/2010/main" val="3060115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_alt1">
  <p:cSld name="Title slide_alt1">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57"/>
        <p:cNvGrpSpPr/>
        <p:nvPr/>
      </p:nvGrpSpPr>
      <p:grpSpPr>
        <a:xfrm>
          <a:off x="0" y="0"/>
          <a:ext cx="0" cy="0"/>
          <a:chOff x="0" y="0"/>
          <a:chExt cx="0" cy="0"/>
        </a:xfrm>
      </p:grpSpPr>
      <p:sp>
        <p:nvSpPr>
          <p:cNvPr id="58" name="Google Shape;58;p16"/>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4200"/>
              <a:buFont typeface="Jost ExtraBold"/>
              <a:buNone/>
              <a:defRPr sz="4200" b="0">
                <a:solidFill>
                  <a:schemeClr val="lt1"/>
                </a:solidFill>
                <a:latin typeface="Jost ExtraBold"/>
                <a:ea typeface="Jost ExtraBold"/>
                <a:cs typeface="Jost ExtraBold"/>
                <a:sym typeface="Jost ExtraBold"/>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a:endParaRPr/>
          </a:p>
        </p:txBody>
      </p:sp>
      <p:sp>
        <p:nvSpPr>
          <p:cNvPr id="59" name="Google Shape;59;p16"/>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accent3"/>
              </a:buClr>
              <a:buSzPts val="1600"/>
              <a:buFont typeface="Jost"/>
              <a:buNone/>
              <a:defRPr sz="1600">
                <a:solidFill>
                  <a:schemeClr val="accent3"/>
                </a:solidFill>
                <a:latin typeface="Jost"/>
                <a:ea typeface="Jost"/>
                <a:cs typeface="Jost"/>
                <a:sym typeface="Jost"/>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3457863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729451"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1" name="Google Shape;21;p5"/>
          <p:cNvSpPr txBox="1">
            <a:spLocks noGrp="1"/>
          </p:cNvSpPr>
          <p:nvPr>
            <p:ph type="body" idx="1"/>
          </p:nvPr>
        </p:nvSpPr>
        <p:spPr>
          <a:xfrm>
            <a:off x="729326" y="2078875"/>
            <a:ext cx="3774300" cy="2261100"/>
          </a:xfrm>
          <a:prstGeom prst="rect">
            <a:avLst/>
          </a:prstGeom>
        </p:spPr>
        <p:txBody>
          <a:bodyPr spcFirstLastPara="1" wrap="square" lIns="91425" tIns="91425" rIns="91425" bIns="91425" anchor="t" anchorCtr="0">
            <a:normAutofit/>
          </a:bodyPr>
          <a:lstStyle>
            <a:lvl1pPr marL="457189" lvl="0" indent="-311143">
              <a:spcBef>
                <a:spcPts val="0"/>
              </a:spcBef>
              <a:spcAft>
                <a:spcPts val="0"/>
              </a:spcAft>
              <a:buSzPts val="1300"/>
              <a:buChar char="●"/>
              <a:defRPr/>
            </a:lvl1pPr>
            <a:lvl2pPr marL="914377" lvl="1" indent="-298443">
              <a:spcBef>
                <a:spcPts val="0"/>
              </a:spcBef>
              <a:spcAft>
                <a:spcPts val="0"/>
              </a:spcAft>
              <a:buSzPts val="1100"/>
              <a:buChar char="○"/>
              <a:defRPr/>
            </a:lvl2pPr>
            <a:lvl3pPr marL="1371566" lvl="2" indent="-298443">
              <a:spcBef>
                <a:spcPts val="0"/>
              </a:spcBef>
              <a:spcAft>
                <a:spcPts val="0"/>
              </a:spcAft>
              <a:buSzPts val="1100"/>
              <a:buChar char="■"/>
              <a:defRPr/>
            </a:lvl3pPr>
            <a:lvl4pPr marL="1828754" lvl="3" indent="-298443">
              <a:spcBef>
                <a:spcPts val="0"/>
              </a:spcBef>
              <a:spcAft>
                <a:spcPts val="0"/>
              </a:spcAft>
              <a:buSzPts val="1100"/>
              <a:buChar char="●"/>
              <a:defRPr/>
            </a:lvl4pPr>
            <a:lvl5pPr marL="2285943" lvl="4" indent="-298443">
              <a:spcBef>
                <a:spcPts val="0"/>
              </a:spcBef>
              <a:spcAft>
                <a:spcPts val="0"/>
              </a:spcAft>
              <a:buSzPts val="1100"/>
              <a:buChar char="○"/>
              <a:defRPr/>
            </a:lvl5pPr>
            <a:lvl6pPr marL="2743131" lvl="5" indent="-298443">
              <a:spcBef>
                <a:spcPts val="0"/>
              </a:spcBef>
              <a:spcAft>
                <a:spcPts val="0"/>
              </a:spcAft>
              <a:buSzPts val="1100"/>
              <a:buChar char="■"/>
              <a:defRPr/>
            </a:lvl6pPr>
            <a:lvl7pPr marL="3200320" lvl="6" indent="-298443">
              <a:spcBef>
                <a:spcPts val="0"/>
              </a:spcBef>
              <a:spcAft>
                <a:spcPts val="0"/>
              </a:spcAft>
              <a:buSzPts val="1100"/>
              <a:buChar char="●"/>
              <a:defRPr/>
            </a:lvl7pPr>
            <a:lvl8pPr marL="3657509" lvl="7" indent="-298443">
              <a:spcBef>
                <a:spcPts val="0"/>
              </a:spcBef>
              <a:spcAft>
                <a:spcPts val="0"/>
              </a:spcAft>
              <a:buSzPts val="1100"/>
              <a:buChar char="○"/>
              <a:defRPr/>
            </a:lvl8pPr>
            <a:lvl9pPr marL="4114697" lvl="8" indent="-298443">
              <a:spcBef>
                <a:spcPts val="0"/>
              </a:spcBef>
              <a:spcAft>
                <a:spcPts val="0"/>
              </a:spcAft>
              <a:buSzPts val="1100"/>
              <a:buChar char="■"/>
              <a:defRPr/>
            </a:lvl9pPr>
          </a:lstStyle>
          <a:p>
            <a:endParaRPr/>
          </a:p>
        </p:txBody>
      </p:sp>
      <p:sp>
        <p:nvSpPr>
          <p:cNvPr id="22" name="Google Shape;22;p5"/>
          <p:cNvSpPr txBox="1">
            <a:spLocks noGrp="1"/>
          </p:cNvSpPr>
          <p:nvPr>
            <p:ph type="body" idx="2"/>
          </p:nvPr>
        </p:nvSpPr>
        <p:spPr>
          <a:xfrm>
            <a:off x="4643605" y="2078875"/>
            <a:ext cx="3774300" cy="2261100"/>
          </a:xfrm>
          <a:prstGeom prst="rect">
            <a:avLst/>
          </a:prstGeom>
        </p:spPr>
        <p:txBody>
          <a:bodyPr spcFirstLastPara="1" wrap="square" lIns="91425" tIns="91425" rIns="91425" bIns="91425" anchor="t" anchorCtr="0">
            <a:normAutofit/>
          </a:bodyPr>
          <a:lstStyle>
            <a:lvl1pPr marL="457189" lvl="0" indent="-311143">
              <a:spcBef>
                <a:spcPts val="0"/>
              </a:spcBef>
              <a:spcAft>
                <a:spcPts val="0"/>
              </a:spcAft>
              <a:buSzPts val="1300"/>
              <a:buChar char="●"/>
              <a:defRPr/>
            </a:lvl1pPr>
            <a:lvl2pPr marL="914377" lvl="1" indent="-298443">
              <a:spcBef>
                <a:spcPts val="0"/>
              </a:spcBef>
              <a:spcAft>
                <a:spcPts val="0"/>
              </a:spcAft>
              <a:buSzPts val="1100"/>
              <a:buChar char="○"/>
              <a:defRPr/>
            </a:lvl2pPr>
            <a:lvl3pPr marL="1371566" lvl="2" indent="-298443">
              <a:spcBef>
                <a:spcPts val="0"/>
              </a:spcBef>
              <a:spcAft>
                <a:spcPts val="0"/>
              </a:spcAft>
              <a:buSzPts val="1100"/>
              <a:buChar char="■"/>
              <a:defRPr/>
            </a:lvl3pPr>
            <a:lvl4pPr marL="1828754" lvl="3" indent="-298443">
              <a:spcBef>
                <a:spcPts val="0"/>
              </a:spcBef>
              <a:spcAft>
                <a:spcPts val="0"/>
              </a:spcAft>
              <a:buSzPts val="1100"/>
              <a:buChar char="●"/>
              <a:defRPr/>
            </a:lvl4pPr>
            <a:lvl5pPr marL="2285943" lvl="4" indent="-298443">
              <a:spcBef>
                <a:spcPts val="0"/>
              </a:spcBef>
              <a:spcAft>
                <a:spcPts val="0"/>
              </a:spcAft>
              <a:buSzPts val="1100"/>
              <a:buChar char="○"/>
              <a:defRPr/>
            </a:lvl5pPr>
            <a:lvl6pPr marL="2743131" lvl="5" indent="-298443">
              <a:spcBef>
                <a:spcPts val="0"/>
              </a:spcBef>
              <a:spcAft>
                <a:spcPts val="0"/>
              </a:spcAft>
              <a:buSzPts val="1100"/>
              <a:buChar char="■"/>
              <a:defRPr/>
            </a:lvl6pPr>
            <a:lvl7pPr marL="3200320" lvl="6" indent="-298443">
              <a:spcBef>
                <a:spcPts val="0"/>
              </a:spcBef>
              <a:spcAft>
                <a:spcPts val="0"/>
              </a:spcAft>
              <a:buSzPts val="1100"/>
              <a:buChar char="●"/>
              <a:defRPr/>
            </a:lvl7pPr>
            <a:lvl8pPr marL="3657509" lvl="7" indent="-298443">
              <a:spcBef>
                <a:spcPts val="0"/>
              </a:spcBef>
              <a:spcAft>
                <a:spcPts val="0"/>
              </a:spcAft>
              <a:buSzPts val="1100"/>
              <a:buChar char="○"/>
              <a:defRPr/>
            </a:lvl8pPr>
            <a:lvl9pPr marL="4114697" lvl="8" indent="-298443">
              <a:spcBef>
                <a:spcPts val="0"/>
              </a:spcBef>
              <a:spcAft>
                <a:spcPts val="0"/>
              </a:spcAft>
              <a:buSzPts val="1100"/>
              <a:buChar char="■"/>
              <a:defRPr/>
            </a:lvl9pPr>
          </a:lstStyle>
          <a:p>
            <a:endParaRPr/>
          </a:p>
        </p:txBody>
      </p:sp>
      <p:cxnSp>
        <p:nvCxnSpPr>
          <p:cNvPr id="23" name="Google Shape;23;p5"/>
          <p:cNvCxnSpPr/>
          <p:nvPr/>
        </p:nvCxnSpPr>
        <p:spPr>
          <a:xfrm>
            <a:off x="-145799" y="5143500"/>
            <a:ext cx="9425100" cy="0"/>
          </a:xfrm>
          <a:prstGeom prst="straightConnector1">
            <a:avLst/>
          </a:prstGeom>
          <a:noFill/>
          <a:ln w="28575" cap="flat" cmpd="sng">
            <a:solidFill>
              <a:schemeClr val="accent1"/>
            </a:solidFill>
            <a:prstDash val="solid"/>
            <a:round/>
            <a:headEnd type="none" w="med" len="med"/>
            <a:tailEnd type="none" w="med" len="med"/>
          </a:ln>
        </p:spPr>
      </p:cxnSp>
      <p:pic>
        <p:nvPicPr>
          <p:cNvPr id="24" name="Google Shape;24;p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610103" y="4658277"/>
            <a:ext cx="1305301" cy="2566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730001" y="10900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2" name="Google Shape;32;p7"/>
          <p:cNvSpPr txBox="1">
            <a:spLocks noGrp="1"/>
          </p:cNvSpPr>
          <p:nvPr>
            <p:ph type="body" idx="1"/>
          </p:nvPr>
        </p:nvSpPr>
        <p:spPr>
          <a:xfrm>
            <a:off x="721226" y="2553125"/>
            <a:ext cx="3300900" cy="1597500"/>
          </a:xfrm>
          <a:prstGeom prst="rect">
            <a:avLst/>
          </a:prstGeom>
        </p:spPr>
        <p:txBody>
          <a:bodyPr spcFirstLastPara="1" wrap="square" lIns="91425" tIns="91425" rIns="91425" bIns="91425" anchor="t" anchorCtr="0">
            <a:normAutofit/>
          </a:bodyPr>
          <a:lstStyle>
            <a:lvl1pPr marL="457189" lvl="0" indent="-311143">
              <a:spcBef>
                <a:spcPts val="0"/>
              </a:spcBef>
              <a:spcAft>
                <a:spcPts val="0"/>
              </a:spcAft>
              <a:buSzPts val="1300"/>
              <a:buChar char="●"/>
              <a:defRPr/>
            </a:lvl1pPr>
            <a:lvl2pPr marL="914377" lvl="1" indent="-298443">
              <a:spcBef>
                <a:spcPts val="0"/>
              </a:spcBef>
              <a:spcAft>
                <a:spcPts val="0"/>
              </a:spcAft>
              <a:buSzPts val="1100"/>
              <a:buChar char="○"/>
              <a:defRPr/>
            </a:lvl2pPr>
            <a:lvl3pPr marL="1371566" lvl="2" indent="-298443">
              <a:spcBef>
                <a:spcPts val="0"/>
              </a:spcBef>
              <a:spcAft>
                <a:spcPts val="0"/>
              </a:spcAft>
              <a:buSzPts val="1100"/>
              <a:buChar char="■"/>
              <a:defRPr/>
            </a:lvl3pPr>
            <a:lvl4pPr marL="1828754" lvl="3" indent="-298443">
              <a:spcBef>
                <a:spcPts val="0"/>
              </a:spcBef>
              <a:spcAft>
                <a:spcPts val="0"/>
              </a:spcAft>
              <a:buSzPts val="1100"/>
              <a:buChar char="●"/>
              <a:defRPr/>
            </a:lvl4pPr>
            <a:lvl5pPr marL="2285943" lvl="4" indent="-298443">
              <a:spcBef>
                <a:spcPts val="0"/>
              </a:spcBef>
              <a:spcAft>
                <a:spcPts val="0"/>
              </a:spcAft>
              <a:buSzPts val="1100"/>
              <a:buChar char="○"/>
              <a:defRPr/>
            </a:lvl5pPr>
            <a:lvl6pPr marL="2743131" lvl="5" indent="-298443">
              <a:spcBef>
                <a:spcPts val="0"/>
              </a:spcBef>
              <a:spcAft>
                <a:spcPts val="0"/>
              </a:spcAft>
              <a:buSzPts val="1100"/>
              <a:buChar char="■"/>
              <a:defRPr/>
            </a:lvl6pPr>
            <a:lvl7pPr marL="3200320" lvl="6" indent="-298443">
              <a:spcBef>
                <a:spcPts val="0"/>
              </a:spcBef>
              <a:spcAft>
                <a:spcPts val="0"/>
              </a:spcAft>
              <a:buSzPts val="1100"/>
              <a:buChar char="●"/>
              <a:defRPr/>
            </a:lvl7pPr>
            <a:lvl8pPr marL="3657509" lvl="7" indent="-298443">
              <a:spcBef>
                <a:spcPts val="0"/>
              </a:spcBef>
              <a:spcAft>
                <a:spcPts val="0"/>
              </a:spcAft>
              <a:buSzPts val="1100"/>
              <a:buChar char="○"/>
              <a:defRPr/>
            </a:lvl8pPr>
            <a:lvl9pPr marL="4114697" lvl="8" indent="-298443">
              <a:spcBef>
                <a:spcPts val="0"/>
              </a:spcBef>
              <a:spcAft>
                <a:spcPts val="0"/>
              </a:spcAft>
              <a:buSzPts val="1100"/>
              <a:buChar char="■"/>
              <a:defRPr/>
            </a:lvl9pPr>
          </a:lstStyle>
          <a:p>
            <a:endParaRPr/>
          </a:p>
        </p:txBody>
      </p:sp>
      <p:cxnSp>
        <p:nvCxnSpPr>
          <p:cNvPr id="33" name="Google Shape;33;p7"/>
          <p:cNvCxnSpPr/>
          <p:nvPr/>
        </p:nvCxnSpPr>
        <p:spPr>
          <a:xfrm>
            <a:off x="-145799" y="5143500"/>
            <a:ext cx="9425100" cy="0"/>
          </a:xfrm>
          <a:prstGeom prst="straightConnector1">
            <a:avLst/>
          </a:prstGeom>
          <a:noFill/>
          <a:ln w="28575" cap="flat" cmpd="sng">
            <a:solidFill>
              <a:schemeClr val="accent1"/>
            </a:solidFill>
            <a:prstDash val="solid"/>
            <a:round/>
            <a:headEnd type="none" w="med" len="med"/>
            <a:tailEnd type="none" w="med" len="med"/>
          </a:ln>
        </p:spPr>
      </p:cxnSp>
      <p:pic>
        <p:nvPicPr>
          <p:cNvPr id="34" name="Google Shape;34;p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610103" y="4658277"/>
            <a:ext cx="1305301" cy="2566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724951" y="4372551"/>
            <a:ext cx="7697400" cy="460500"/>
          </a:xfrm>
          <a:prstGeom prst="rect">
            <a:avLst/>
          </a:prstGeom>
        </p:spPr>
        <p:txBody>
          <a:bodyPr spcFirstLastPara="1" wrap="square" lIns="91425" tIns="91425" rIns="91425" bIns="91425" anchor="ctr" anchorCtr="0">
            <a:normAutofit/>
          </a:bodyPr>
          <a:lstStyle>
            <a:lvl1pPr marL="457189" lvl="0" indent="-228594">
              <a:lnSpc>
                <a:spcPct val="100000"/>
              </a:lnSpc>
              <a:spcBef>
                <a:spcPts val="0"/>
              </a:spcBef>
              <a:spcAft>
                <a:spcPts val="0"/>
              </a:spcAft>
              <a:buSzPts val="1300"/>
              <a:buNone/>
              <a:defRPr/>
            </a:lvl1pPr>
          </a:lstStyle>
          <a:p>
            <a:endParaRPr/>
          </a:p>
        </p:txBody>
      </p:sp>
      <p:pic>
        <p:nvPicPr>
          <p:cNvPr id="45" name="Google Shape;45;p1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610103" y="4658277"/>
            <a:ext cx="1305301" cy="2566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_alt1">
  <p:cSld name="TITLE_1">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57"/>
        <p:cNvGrpSpPr/>
        <p:nvPr/>
      </p:nvGrpSpPr>
      <p:grpSpPr>
        <a:xfrm>
          <a:off x="0" y="0"/>
          <a:ext cx="0" cy="0"/>
          <a:chOff x="0" y="0"/>
          <a:chExt cx="0" cy="0"/>
        </a:xfrm>
      </p:grpSpPr>
      <p:sp>
        <p:nvSpPr>
          <p:cNvPr id="58" name="Google Shape;58;p16"/>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4200"/>
              <a:buFont typeface="Jost ExtraBold"/>
              <a:buNone/>
              <a:defRPr sz="4200" b="0">
                <a:solidFill>
                  <a:schemeClr val="lt1"/>
                </a:solidFill>
                <a:latin typeface="Jost ExtraBold"/>
                <a:ea typeface="Jost ExtraBold"/>
                <a:cs typeface="Jost ExtraBold"/>
                <a:sym typeface="Jost ExtraBold"/>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a:endParaRPr/>
          </a:p>
        </p:txBody>
      </p:sp>
      <p:sp>
        <p:nvSpPr>
          <p:cNvPr id="59" name="Google Shape;59;p16"/>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accent3"/>
              </a:buClr>
              <a:buSzPts val="1600"/>
              <a:buFont typeface="Jost"/>
              <a:buNone/>
              <a:defRPr sz="1600">
                <a:solidFill>
                  <a:schemeClr val="accent3"/>
                </a:solidFill>
                <a:latin typeface="Jost"/>
                <a:ea typeface="Jost"/>
                <a:cs typeface="Jost"/>
                <a:sym typeface="Jost"/>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333675" y="1322450"/>
            <a:ext cx="6480000" cy="1620000"/>
          </a:xfrm>
          <a:prstGeom prst="rect">
            <a:avLst/>
          </a:prstGeom>
        </p:spPr>
        <p:txBody>
          <a:bodyPr spcFirstLastPara="1" wrap="square" lIns="91425" tIns="91425" rIns="91425" bIns="91425" anchor="t" anchorCtr="0">
            <a:normAutofit/>
          </a:bodyPr>
          <a:lstStyle>
            <a:lvl1pPr lvl="0" algn="ctr">
              <a:spcBef>
                <a:spcPts val="0"/>
              </a:spcBef>
              <a:spcAft>
                <a:spcPts val="0"/>
              </a:spcAft>
              <a:buClr>
                <a:schemeClr val="lt1"/>
              </a:buClr>
              <a:buSzPts val="4200"/>
              <a:buNone/>
              <a:defRPr sz="4200">
                <a:solidFill>
                  <a:schemeClr val="lt1"/>
                </a:solidFill>
              </a:defRPr>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0" name="Google Shape;10;p2"/>
          <p:cNvSpPr txBox="1">
            <a:spLocks noGrp="1"/>
          </p:cNvSpPr>
          <p:nvPr>
            <p:ph type="subTitle" idx="1"/>
          </p:nvPr>
        </p:nvSpPr>
        <p:spPr>
          <a:xfrm>
            <a:off x="1332003" y="3172900"/>
            <a:ext cx="6480000" cy="5412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3"/>
              </a:buClr>
              <a:buSzPts val="2000"/>
              <a:buNone/>
              <a:defRPr sz="2000">
                <a:solidFill>
                  <a:schemeClr val="accent3"/>
                </a:solidFill>
              </a:defRPr>
            </a:lvl1pPr>
            <a:lvl2pPr lvl="1" algn="ctr">
              <a:lnSpc>
                <a:spcPct val="100000"/>
              </a:lnSpc>
              <a:spcBef>
                <a:spcPts val="0"/>
              </a:spcBef>
              <a:spcAft>
                <a:spcPts val="0"/>
              </a:spcAft>
              <a:buClr>
                <a:schemeClr val="accent3"/>
              </a:buClr>
              <a:buSzPts val="2000"/>
              <a:buNone/>
              <a:defRPr sz="2000">
                <a:solidFill>
                  <a:schemeClr val="accent3"/>
                </a:solidFill>
              </a:defRPr>
            </a:lvl2pPr>
            <a:lvl3pPr lvl="2" algn="ctr">
              <a:lnSpc>
                <a:spcPct val="100000"/>
              </a:lnSpc>
              <a:spcBef>
                <a:spcPts val="0"/>
              </a:spcBef>
              <a:spcAft>
                <a:spcPts val="0"/>
              </a:spcAft>
              <a:buClr>
                <a:schemeClr val="accent3"/>
              </a:buClr>
              <a:buSzPts val="2000"/>
              <a:buNone/>
              <a:defRPr sz="2000">
                <a:solidFill>
                  <a:schemeClr val="accent3"/>
                </a:solidFill>
              </a:defRPr>
            </a:lvl3pPr>
            <a:lvl4pPr lvl="3" algn="ctr">
              <a:lnSpc>
                <a:spcPct val="100000"/>
              </a:lnSpc>
              <a:spcBef>
                <a:spcPts val="0"/>
              </a:spcBef>
              <a:spcAft>
                <a:spcPts val="0"/>
              </a:spcAft>
              <a:buClr>
                <a:schemeClr val="accent3"/>
              </a:buClr>
              <a:buSzPts val="2000"/>
              <a:buNone/>
              <a:defRPr sz="2000">
                <a:solidFill>
                  <a:schemeClr val="accent3"/>
                </a:solidFill>
              </a:defRPr>
            </a:lvl4pPr>
            <a:lvl5pPr lvl="4" algn="ctr">
              <a:lnSpc>
                <a:spcPct val="100000"/>
              </a:lnSpc>
              <a:spcBef>
                <a:spcPts val="0"/>
              </a:spcBef>
              <a:spcAft>
                <a:spcPts val="0"/>
              </a:spcAft>
              <a:buClr>
                <a:schemeClr val="accent3"/>
              </a:buClr>
              <a:buSzPts val="2000"/>
              <a:buNone/>
              <a:defRPr sz="2000">
                <a:solidFill>
                  <a:schemeClr val="accent3"/>
                </a:solidFill>
              </a:defRPr>
            </a:lvl5pPr>
            <a:lvl6pPr lvl="5" algn="ctr">
              <a:lnSpc>
                <a:spcPct val="100000"/>
              </a:lnSpc>
              <a:spcBef>
                <a:spcPts val="0"/>
              </a:spcBef>
              <a:spcAft>
                <a:spcPts val="0"/>
              </a:spcAft>
              <a:buClr>
                <a:schemeClr val="accent3"/>
              </a:buClr>
              <a:buSzPts val="2000"/>
              <a:buNone/>
              <a:defRPr sz="2000">
                <a:solidFill>
                  <a:schemeClr val="accent3"/>
                </a:solidFill>
              </a:defRPr>
            </a:lvl6pPr>
            <a:lvl7pPr lvl="6" algn="ctr">
              <a:lnSpc>
                <a:spcPct val="100000"/>
              </a:lnSpc>
              <a:spcBef>
                <a:spcPts val="0"/>
              </a:spcBef>
              <a:spcAft>
                <a:spcPts val="0"/>
              </a:spcAft>
              <a:buClr>
                <a:schemeClr val="accent3"/>
              </a:buClr>
              <a:buSzPts val="2000"/>
              <a:buNone/>
              <a:defRPr sz="2000">
                <a:solidFill>
                  <a:schemeClr val="accent3"/>
                </a:solidFill>
              </a:defRPr>
            </a:lvl7pPr>
            <a:lvl8pPr lvl="7" algn="ctr">
              <a:lnSpc>
                <a:spcPct val="100000"/>
              </a:lnSpc>
              <a:spcBef>
                <a:spcPts val="0"/>
              </a:spcBef>
              <a:spcAft>
                <a:spcPts val="0"/>
              </a:spcAft>
              <a:buClr>
                <a:schemeClr val="accent3"/>
              </a:buClr>
              <a:buSzPts val="2000"/>
              <a:buNone/>
              <a:defRPr sz="2000">
                <a:solidFill>
                  <a:schemeClr val="accent3"/>
                </a:solidFill>
              </a:defRPr>
            </a:lvl8pPr>
            <a:lvl9pPr lvl="8" algn="ctr">
              <a:lnSpc>
                <a:spcPct val="100000"/>
              </a:lnSpc>
              <a:spcBef>
                <a:spcPts val="0"/>
              </a:spcBef>
              <a:spcAft>
                <a:spcPts val="0"/>
              </a:spcAft>
              <a:buClr>
                <a:schemeClr val="accent3"/>
              </a:buClr>
              <a:buSzPts val="2000"/>
              <a:buNone/>
              <a:defRPr sz="2000">
                <a:solidFill>
                  <a:schemeClr val="accent3"/>
                </a:solidFill>
              </a:defRPr>
            </a:lvl9pPr>
          </a:lstStyle>
          <a:p>
            <a:endParaRPr/>
          </a:p>
        </p:txBody>
      </p:sp>
    </p:spTree>
    <p:extLst>
      <p:ext uri="{BB962C8B-B14F-4D97-AF65-F5344CB8AC3E}">
        <p14:creationId xmlns:p14="http://schemas.microsoft.com/office/powerpoint/2010/main" val="802565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29451"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Tree>
    <p:extLst>
      <p:ext uri="{BB962C8B-B14F-4D97-AF65-F5344CB8AC3E}">
        <p14:creationId xmlns:p14="http://schemas.microsoft.com/office/powerpoint/2010/main" val="1964446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13"/>
        <p:cNvGrpSpPr/>
        <p:nvPr/>
      </p:nvGrpSpPr>
      <p:grpSpPr>
        <a:xfrm>
          <a:off x="0" y="0"/>
          <a:ext cx="0" cy="0"/>
          <a:chOff x="0" y="0"/>
          <a:chExt cx="0" cy="0"/>
        </a:xfrm>
      </p:grpSpPr>
      <p:sp>
        <p:nvSpPr>
          <p:cNvPr id="14" name="Google Shape;14;p4"/>
          <p:cNvSpPr/>
          <p:nvPr/>
        </p:nvSpPr>
        <p:spPr>
          <a:xfrm>
            <a:off x="0" y="0"/>
            <a:ext cx="9144000" cy="487800"/>
          </a:xfrm>
          <a:prstGeom prst="rect">
            <a:avLst/>
          </a:prstGeom>
          <a:gradFill>
            <a:gsLst>
              <a:gs pos="0">
                <a:schemeClr val="accent1"/>
              </a:gs>
              <a:gs pos="100000">
                <a:srgbClr val="03203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15" name="Google Shape;15;p4"/>
          <p:cNvSpPr txBox="1">
            <a:spLocks noGrp="1"/>
          </p:cNvSpPr>
          <p:nvPr>
            <p:ph type="title"/>
          </p:nvPr>
        </p:nvSpPr>
        <p:spPr>
          <a:xfrm>
            <a:off x="729451"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Font typeface="Jost"/>
              <a:buNone/>
              <a:defRPr sz="2600">
                <a:latin typeface="Jost"/>
                <a:ea typeface="Jost"/>
                <a:cs typeface="Jost"/>
                <a:sym typeface="Jost"/>
              </a:defRPr>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16" name="Google Shape;16;p4"/>
          <p:cNvSpPr txBox="1">
            <a:spLocks noGrp="1"/>
          </p:cNvSpPr>
          <p:nvPr>
            <p:ph type="body" idx="1"/>
          </p:nvPr>
        </p:nvSpPr>
        <p:spPr>
          <a:xfrm>
            <a:off x="729451" y="2078875"/>
            <a:ext cx="7688700" cy="2261100"/>
          </a:xfrm>
          <a:prstGeom prst="rect">
            <a:avLst/>
          </a:prstGeom>
        </p:spPr>
        <p:txBody>
          <a:bodyPr spcFirstLastPara="1" wrap="square" lIns="91425" tIns="91425" rIns="91425" bIns="91425" anchor="t" anchorCtr="0">
            <a:normAutofit/>
          </a:bodyPr>
          <a:lstStyle>
            <a:lvl1pPr marL="457178" lvl="0" indent="-311135">
              <a:spcBef>
                <a:spcPts val="0"/>
              </a:spcBef>
              <a:spcAft>
                <a:spcPts val="0"/>
              </a:spcAft>
              <a:buSzPts val="1300"/>
              <a:buFont typeface="Jost Medium"/>
              <a:buChar char="●"/>
              <a:defRPr>
                <a:latin typeface="Jost Medium"/>
                <a:ea typeface="Jost Medium"/>
                <a:cs typeface="Jost Medium"/>
                <a:sym typeface="Jost Medium"/>
              </a:defRPr>
            </a:lvl1pPr>
            <a:lvl2pPr marL="914356" lvl="1" indent="-298435">
              <a:spcBef>
                <a:spcPts val="0"/>
              </a:spcBef>
              <a:spcAft>
                <a:spcPts val="0"/>
              </a:spcAft>
              <a:buSzPts val="1100"/>
              <a:buFont typeface="Jost Medium"/>
              <a:buChar char="○"/>
              <a:defRPr>
                <a:latin typeface="Jost Medium"/>
                <a:ea typeface="Jost Medium"/>
                <a:cs typeface="Jost Medium"/>
                <a:sym typeface="Jost Medium"/>
              </a:defRPr>
            </a:lvl2pPr>
            <a:lvl3pPr marL="1371532" lvl="2" indent="-298435">
              <a:spcBef>
                <a:spcPts val="0"/>
              </a:spcBef>
              <a:spcAft>
                <a:spcPts val="0"/>
              </a:spcAft>
              <a:buSzPts val="1100"/>
              <a:buFont typeface="Jost Medium"/>
              <a:buChar char="■"/>
              <a:defRPr>
                <a:latin typeface="Jost Medium"/>
                <a:ea typeface="Jost Medium"/>
                <a:cs typeface="Jost Medium"/>
                <a:sym typeface="Jost Medium"/>
              </a:defRPr>
            </a:lvl3pPr>
            <a:lvl4pPr marL="1828709" lvl="3" indent="-298435">
              <a:spcBef>
                <a:spcPts val="0"/>
              </a:spcBef>
              <a:spcAft>
                <a:spcPts val="0"/>
              </a:spcAft>
              <a:buSzPts val="1100"/>
              <a:buFont typeface="Jost Medium"/>
              <a:buChar char="●"/>
              <a:defRPr>
                <a:latin typeface="Jost Medium"/>
                <a:ea typeface="Jost Medium"/>
                <a:cs typeface="Jost Medium"/>
                <a:sym typeface="Jost Medium"/>
              </a:defRPr>
            </a:lvl4pPr>
            <a:lvl5pPr marL="2285886" lvl="4" indent="-298435">
              <a:spcBef>
                <a:spcPts val="0"/>
              </a:spcBef>
              <a:spcAft>
                <a:spcPts val="0"/>
              </a:spcAft>
              <a:buSzPts val="1100"/>
              <a:buFont typeface="Jost Medium"/>
              <a:buChar char="○"/>
              <a:defRPr>
                <a:latin typeface="Jost Medium"/>
                <a:ea typeface="Jost Medium"/>
                <a:cs typeface="Jost Medium"/>
                <a:sym typeface="Jost Medium"/>
              </a:defRPr>
            </a:lvl5pPr>
            <a:lvl6pPr marL="2743063" lvl="5" indent="-298435">
              <a:spcBef>
                <a:spcPts val="0"/>
              </a:spcBef>
              <a:spcAft>
                <a:spcPts val="0"/>
              </a:spcAft>
              <a:buSzPts val="1100"/>
              <a:buFont typeface="Jost Medium"/>
              <a:buChar char="■"/>
              <a:defRPr>
                <a:latin typeface="Jost Medium"/>
                <a:ea typeface="Jost Medium"/>
                <a:cs typeface="Jost Medium"/>
                <a:sym typeface="Jost Medium"/>
              </a:defRPr>
            </a:lvl6pPr>
            <a:lvl7pPr marL="3200240" lvl="6" indent="-298435">
              <a:spcBef>
                <a:spcPts val="0"/>
              </a:spcBef>
              <a:spcAft>
                <a:spcPts val="0"/>
              </a:spcAft>
              <a:buSzPts val="1100"/>
              <a:buFont typeface="Jost Medium"/>
              <a:buChar char="●"/>
              <a:defRPr>
                <a:latin typeface="Jost Medium"/>
                <a:ea typeface="Jost Medium"/>
                <a:cs typeface="Jost Medium"/>
                <a:sym typeface="Jost Medium"/>
              </a:defRPr>
            </a:lvl7pPr>
            <a:lvl8pPr marL="3657418" lvl="7" indent="-298435">
              <a:spcBef>
                <a:spcPts val="0"/>
              </a:spcBef>
              <a:spcAft>
                <a:spcPts val="0"/>
              </a:spcAft>
              <a:buSzPts val="1100"/>
              <a:buFont typeface="Jost Medium"/>
              <a:buChar char="○"/>
              <a:defRPr>
                <a:latin typeface="Jost Medium"/>
                <a:ea typeface="Jost Medium"/>
                <a:cs typeface="Jost Medium"/>
                <a:sym typeface="Jost Medium"/>
              </a:defRPr>
            </a:lvl8pPr>
            <a:lvl9pPr marL="4114594" lvl="8" indent="-298435">
              <a:spcBef>
                <a:spcPts val="0"/>
              </a:spcBef>
              <a:spcAft>
                <a:spcPts val="0"/>
              </a:spcAft>
              <a:buSzPts val="1100"/>
              <a:buFont typeface="Jost Medium"/>
              <a:buChar char="■"/>
              <a:defRPr>
                <a:latin typeface="Jost Medium"/>
                <a:ea typeface="Jost Medium"/>
                <a:cs typeface="Jost Medium"/>
                <a:sym typeface="Jost Medium"/>
              </a:defRPr>
            </a:lvl9pPr>
          </a:lstStyle>
          <a:p>
            <a:endParaRPr/>
          </a:p>
        </p:txBody>
      </p:sp>
      <p:cxnSp>
        <p:nvCxnSpPr>
          <p:cNvPr id="17" name="Google Shape;17;p4"/>
          <p:cNvCxnSpPr/>
          <p:nvPr/>
        </p:nvCxnSpPr>
        <p:spPr>
          <a:xfrm>
            <a:off x="-145799" y="5143500"/>
            <a:ext cx="9425100" cy="0"/>
          </a:xfrm>
          <a:prstGeom prst="straightConnector1">
            <a:avLst/>
          </a:prstGeom>
          <a:noFill/>
          <a:ln w="28575" cap="flat" cmpd="sng">
            <a:solidFill>
              <a:schemeClr val="accent2"/>
            </a:solidFill>
            <a:prstDash val="solid"/>
            <a:round/>
            <a:headEnd type="none" w="med" len="med"/>
            <a:tailEnd type="none" w="med" len="med"/>
          </a:ln>
        </p:spPr>
      </p:cxnSp>
      <p:pic>
        <p:nvPicPr>
          <p:cNvPr id="18" name="Google Shape;18;p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610104" y="4658278"/>
            <a:ext cx="1305301" cy="256625"/>
          </a:xfrm>
          <a:prstGeom prst="rect">
            <a:avLst/>
          </a:prstGeom>
          <a:noFill/>
          <a:ln>
            <a:noFill/>
          </a:ln>
        </p:spPr>
      </p:pic>
    </p:spTree>
    <p:extLst>
      <p:ext uri="{BB962C8B-B14F-4D97-AF65-F5344CB8AC3E}">
        <p14:creationId xmlns:p14="http://schemas.microsoft.com/office/powerpoint/2010/main" val="3398917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Jost"/>
              <a:buNone/>
              <a:defRPr sz="2800" b="1">
                <a:solidFill>
                  <a:schemeClr val="dk2"/>
                </a:solidFill>
                <a:latin typeface="Jost"/>
                <a:ea typeface="Jost"/>
                <a:cs typeface="Jost"/>
                <a:sym typeface="Jost"/>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Jost Medium"/>
              <a:buChar char="●"/>
              <a:defRPr sz="1300">
                <a:solidFill>
                  <a:schemeClr val="dk2"/>
                </a:solidFill>
                <a:latin typeface="Jost Medium"/>
                <a:ea typeface="Jost Medium"/>
                <a:cs typeface="Jost Medium"/>
                <a:sym typeface="Jost Medium"/>
              </a:defRPr>
            </a:lvl1pPr>
            <a:lvl2pPr marL="914400" lvl="1" indent="-298450">
              <a:lnSpc>
                <a:spcPct val="115000"/>
              </a:lnSpc>
              <a:spcBef>
                <a:spcPts val="0"/>
              </a:spcBef>
              <a:spcAft>
                <a:spcPts val="0"/>
              </a:spcAft>
              <a:buClr>
                <a:schemeClr val="accent1"/>
              </a:buClr>
              <a:buSzPts val="1100"/>
              <a:buFont typeface="Jost Medium"/>
              <a:buChar char="○"/>
              <a:defRPr sz="1100">
                <a:solidFill>
                  <a:schemeClr val="dk2"/>
                </a:solidFill>
                <a:latin typeface="Jost Medium"/>
                <a:ea typeface="Jost Medium"/>
                <a:cs typeface="Jost Medium"/>
                <a:sym typeface="Jost Medium"/>
              </a:defRPr>
            </a:lvl2pPr>
            <a:lvl3pPr marL="1371600" lvl="2" indent="-298450">
              <a:lnSpc>
                <a:spcPct val="115000"/>
              </a:lnSpc>
              <a:spcBef>
                <a:spcPts val="0"/>
              </a:spcBef>
              <a:spcAft>
                <a:spcPts val="0"/>
              </a:spcAft>
              <a:buClr>
                <a:schemeClr val="accent1"/>
              </a:buClr>
              <a:buSzPts val="1100"/>
              <a:buFont typeface="Jost Medium"/>
              <a:buChar char="■"/>
              <a:defRPr sz="1100">
                <a:solidFill>
                  <a:schemeClr val="dk2"/>
                </a:solidFill>
                <a:latin typeface="Jost Medium"/>
                <a:ea typeface="Jost Medium"/>
                <a:cs typeface="Jost Medium"/>
                <a:sym typeface="Jost Medium"/>
              </a:defRPr>
            </a:lvl3pPr>
            <a:lvl4pPr marL="1828800" lvl="3" indent="-298450">
              <a:lnSpc>
                <a:spcPct val="115000"/>
              </a:lnSpc>
              <a:spcBef>
                <a:spcPts val="0"/>
              </a:spcBef>
              <a:spcAft>
                <a:spcPts val="0"/>
              </a:spcAft>
              <a:buClr>
                <a:schemeClr val="accent1"/>
              </a:buClr>
              <a:buSzPts val="1100"/>
              <a:buFont typeface="Jost Medium"/>
              <a:buChar char="●"/>
              <a:defRPr sz="1100">
                <a:solidFill>
                  <a:schemeClr val="dk2"/>
                </a:solidFill>
                <a:latin typeface="Jost Medium"/>
                <a:ea typeface="Jost Medium"/>
                <a:cs typeface="Jost Medium"/>
                <a:sym typeface="Jost Medium"/>
              </a:defRPr>
            </a:lvl4pPr>
            <a:lvl5pPr marL="2286000" lvl="4" indent="-298450">
              <a:lnSpc>
                <a:spcPct val="115000"/>
              </a:lnSpc>
              <a:spcBef>
                <a:spcPts val="0"/>
              </a:spcBef>
              <a:spcAft>
                <a:spcPts val="0"/>
              </a:spcAft>
              <a:buClr>
                <a:schemeClr val="accent1"/>
              </a:buClr>
              <a:buSzPts val="1100"/>
              <a:buFont typeface="Jost Medium"/>
              <a:buChar char="○"/>
              <a:defRPr sz="1100">
                <a:solidFill>
                  <a:schemeClr val="dk2"/>
                </a:solidFill>
                <a:latin typeface="Jost Medium"/>
                <a:ea typeface="Jost Medium"/>
                <a:cs typeface="Jost Medium"/>
                <a:sym typeface="Jost Medium"/>
              </a:defRPr>
            </a:lvl5pPr>
            <a:lvl6pPr marL="2743200" lvl="5" indent="-298450">
              <a:lnSpc>
                <a:spcPct val="115000"/>
              </a:lnSpc>
              <a:spcBef>
                <a:spcPts val="0"/>
              </a:spcBef>
              <a:spcAft>
                <a:spcPts val="0"/>
              </a:spcAft>
              <a:buClr>
                <a:schemeClr val="accent1"/>
              </a:buClr>
              <a:buSzPts val="1100"/>
              <a:buFont typeface="Jost Medium"/>
              <a:buChar char="■"/>
              <a:defRPr sz="1100">
                <a:solidFill>
                  <a:schemeClr val="dk2"/>
                </a:solidFill>
                <a:latin typeface="Jost Medium"/>
                <a:ea typeface="Jost Medium"/>
                <a:cs typeface="Jost Medium"/>
                <a:sym typeface="Jost Medium"/>
              </a:defRPr>
            </a:lvl6pPr>
            <a:lvl7pPr marL="3200400" lvl="6" indent="-298450">
              <a:lnSpc>
                <a:spcPct val="115000"/>
              </a:lnSpc>
              <a:spcBef>
                <a:spcPts val="0"/>
              </a:spcBef>
              <a:spcAft>
                <a:spcPts val="0"/>
              </a:spcAft>
              <a:buClr>
                <a:schemeClr val="accent1"/>
              </a:buClr>
              <a:buSzPts val="1100"/>
              <a:buFont typeface="Jost Medium"/>
              <a:buChar char="●"/>
              <a:defRPr sz="1100">
                <a:solidFill>
                  <a:schemeClr val="dk2"/>
                </a:solidFill>
                <a:latin typeface="Jost Medium"/>
                <a:ea typeface="Jost Medium"/>
                <a:cs typeface="Jost Medium"/>
                <a:sym typeface="Jost Medium"/>
              </a:defRPr>
            </a:lvl7pPr>
            <a:lvl8pPr marL="3657600" lvl="7" indent="-298450">
              <a:lnSpc>
                <a:spcPct val="115000"/>
              </a:lnSpc>
              <a:spcBef>
                <a:spcPts val="0"/>
              </a:spcBef>
              <a:spcAft>
                <a:spcPts val="0"/>
              </a:spcAft>
              <a:buClr>
                <a:schemeClr val="accent1"/>
              </a:buClr>
              <a:buSzPts val="1100"/>
              <a:buFont typeface="Jost Medium"/>
              <a:buChar char="○"/>
              <a:defRPr sz="1100">
                <a:solidFill>
                  <a:schemeClr val="dk2"/>
                </a:solidFill>
                <a:latin typeface="Jost Medium"/>
                <a:ea typeface="Jost Medium"/>
                <a:cs typeface="Jost Medium"/>
                <a:sym typeface="Jost Medium"/>
              </a:defRPr>
            </a:lvl8pPr>
            <a:lvl9pPr marL="4114800" lvl="8" indent="-298450">
              <a:lnSpc>
                <a:spcPct val="115000"/>
              </a:lnSpc>
              <a:spcBef>
                <a:spcPts val="0"/>
              </a:spcBef>
              <a:spcAft>
                <a:spcPts val="0"/>
              </a:spcAft>
              <a:buClr>
                <a:schemeClr val="accent1"/>
              </a:buClr>
              <a:buSzPts val="1100"/>
              <a:buFont typeface="Jost Medium"/>
              <a:buChar char="■"/>
              <a:defRPr sz="1100">
                <a:solidFill>
                  <a:schemeClr val="dk2"/>
                </a:solidFill>
                <a:latin typeface="Jost Medium"/>
                <a:ea typeface="Jost Medium"/>
                <a:cs typeface="Jost Medium"/>
                <a:sym typeface="Jos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6" r:id="rId5"/>
    <p:sldLayoutId id="2147483662"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Jost"/>
              <a:buNone/>
              <a:defRPr sz="2800" b="1">
                <a:solidFill>
                  <a:schemeClr val="dk2"/>
                </a:solidFill>
                <a:latin typeface="Jost"/>
                <a:ea typeface="Jost"/>
                <a:cs typeface="Jost"/>
                <a:sym typeface="Jost"/>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Jost Medium"/>
              <a:buChar char="●"/>
              <a:defRPr sz="1300">
                <a:solidFill>
                  <a:schemeClr val="dk2"/>
                </a:solidFill>
                <a:latin typeface="Jost Medium"/>
                <a:ea typeface="Jost Medium"/>
                <a:cs typeface="Jost Medium"/>
                <a:sym typeface="Jost Medium"/>
              </a:defRPr>
            </a:lvl1pPr>
            <a:lvl2pPr marL="914400" lvl="1" indent="-298450">
              <a:lnSpc>
                <a:spcPct val="115000"/>
              </a:lnSpc>
              <a:spcBef>
                <a:spcPts val="0"/>
              </a:spcBef>
              <a:spcAft>
                <a:spcPts val="0"/>
              </a:spcAft>
              <a:buClr>
                <a:schemeClr val="accent1"/>
              </a:buClr>
              <a:buSzPts val="1100"/>
              <a:buFont typeface="Jost Medium"/>
              <a:buChar char="○"/>
              <a:defRPr sz="1100">
                <a:solidFill>
                  <a:schemeClr val="dk2"/>
                </a:solidFill>
                <a:latin typeface="Jost Medium"/>
                <a:ea typeface="Jost Medium"/>
                <a:cs typeface="Jost Medium"/>
                <a:sym typeface="Jost Medium"/>
              </a:defRPr>
            </a:lvl2pPr>
            <a:lvl3pPr marL="1371600" lvl="2" indent="-298450">
              <a:lnSpc>
                <a:spcPct val="115000"/>
              </a:lnSpc>
              <a:spcBef>
                <a:spcPts val="0"/>
              </a:spcBef>
              <a:spcAft>
                <a:spcPts val="0"/>
              </a:spcAft>
              <a:buClr>
                <a:schemeClr val="accent1"/>
              </a:buClr>
              <a:buSzPts val="1100"/>
              <a:buFont typeface="Jost Medium"/>
              <a:buChar char="■"/>
              <a:defRPr sz="1100">
                <a:solidFill>
                  <a:schemeClr val="dk2"/>
                </a:solidFill>
                <a:latin typeface="Jost Medium"/>
                <a:ea typeface="Jost Medium"/>
                <a:cs typeface="Jost Medium"/>
                <a:sym typeface="Jost Medium"/>
              </a:defRPr>
            </a:lvl3pPr>
            <a:lvl4pPr marL="1828800" lvl="3" indent="-298450">
              <a:lnSpc>
                <a:spcPct val="115000"/>
              </a:lnSpc>
              <a:spcBef>
                <a:spcPts val="0"/>
              </a:spcBef>
              <a:spcAft>
                <a:spcPts val="0"/>
              </a:spcAft>
              <a:buClr>
                <a:schemeClr val="accent1"/>
              </a:buClr>
              <a:buSzPts val="1100"/>
              <a:buFont typeface="Jost Medium"/>
              <a:buChar char="●"/>
              <a:defRPr sz="1100">
                <a:solidFill>
                  <a:schemeClr val="dk2"/>
                </a:solidFill>
                <a:latin typeface="Jost Medium"/>
                <a:ea typeface="Jost Medium"/>
                <a:cs typeface="Jost Medium"/>
                <a:sym typeface="Jost Medium"/>
              </a:defRPr>
            </a:lvl4pPr>
            <a:lvl5pPr marL="2286000" lvl="4" indent="-298450">
              <a:lnSpc>
                <a:spcPct val="115000"/>
              </a:lnSpc>
              <a:spcBef>
                <a:spcPts val="0"/>
              </a:spcBef>
              <a:spcAft>
                <a:spcPts val="0"/>
              </a:spcAft>
              <a:buClr>
                <a:schemeClr val="accent1"/>
              </a:buClr>
              <a:buSzPts val="1100"/>
              <a:buFont typeface="Jost Medium"/>
              <a:buChar char="○"/>
              <a:defRPr sz="1100">
                <a:solidFill>
                  <a:schemeClr val="dk2"/>
                </a:solidFill>
                <a:latin typeface="Jost Medium"/>
                <a:ea typeface="Jost Medium"/>
                <a:cs typeface="Jost Medium"/>
                <a:sym typeface="Jost Medium"/>
              </a:defRPr>
            </a:lvl5pPr>
            <a:lvl6pPr marL="2743200" lvl="5" indent="-298450">
              <a:lnSpc>
                <a:spcPct val="115000"/>
              </a:lnSpc>
              <a:spcBef>
                <a:spcPts val="0"/>
              </a:spcBef>
              <a:spcAft>
                <a:spcPts val="0"/>
              </a:spcAft>
              <a:buClr>
                <a:schemeClr val="accent1"/>
              </a:buClr>
              <a:buSzPts val="1100"/>
              <a:buFont typeface="Jost Medium"/>
              <a:buChar char="■"/>
              <a:defRPr sz="1100">
                <a:solidFill>
                  <a:schemeClr val="dk2"/>
                </a:solidFill>
                <a:latin typeface="Jost Medium"/>
                <a:ea typeface="Jost Medium"/>
                <a:cs typeface="Jost Medium"/>
                <a:sym typeface="Jost Medium"/>
              </a:defRPr>
            </a:lvl6pPr>
            <a:lvl7pPr marL="3200400" lvl="6" indent="-298450">
              <a:lnSpc>
                <a:spcPct val="115000"/>
              </a:lnSpc>
              <a:spcBef>
                <a:spcPts val="0"/>
              </a:spcBef>
              <a:spcAft>
                <a:spcPts val="0"/>
              </a:spcAft>
              <a:buClr>
                <a:schemeClr val="accent1"/>
              </a:buClr>
              <a:buSzPts val="1100"/>
              <a:buFont typeface="Jost Medium"/>
              <a:buChar char="●"/>
              <a:defRPr sz="1100">
                <a:solidFill>
                  <a:schemeClr val="dk2"/>
                </a:solidFill>
                <a:latin typeface="Jost Medium"/>
                <a:ea typeface="Jost Medium"/>
                <a:cs typeface="Jost Medium"/>
                <a:sym typeface="Jost Medium"/>
              </a:defRPr>
            </a:lvl7pPr>
            <a:lvl8pPr marL="3657600" lvl="7" indent="-298450">
              <a:lnSpc>
                <a:spcPct val="115000"/>
              </a:lnSpc>
              <a:spcBef>
                <a:spcPts val="0"/>
              </a:spcBef>
              <a:spcAft>
                <a:spcPts val="0"/>
              </a:spcAft>
              <a:buClr>
                <a:schemeClr val="accent1"/>
              </a:buClr>
              <a:buSzPts val="1100"/>
              <a:buFont typeface="Jost Medium"/>
              <a:buChar char="○"/>
              <a:defRPr sz="1100">
                <a:solidFill>
                  <a:schemeClr val="dk2"/>
                </a:solidFill>
                <a:latin typeface="Jost Medium"/>
                <a:ea typeface="Jost Medium"/>
                <a:cs typeface="Jost Medium"/>
                <a:sym typeface="Jost Medium"/>
              </a:defRPr>
            </a:lvl8pPr>
            <a:lvl9pPr marL="4114800" lvl="8" indent="-298450">
              <a:lnSpc>
                <a:spcPct val="115000"/>
              </a:lnSpc>
              <a:spcBef>
                <a:spcPts val="0"/>
              </a:spcBef>
              <a:spcAft>
                <a:spcPts val="0"/>
              </a:spcAft>
              <a:buClr>
                <a:schemeClr val="accent1"/>
              </a:buClr>
              <a:buSzPts val="1100"/>
              <a:buFont typeface="Jost Medium"/>
              <a:buChar char="■"/>
              <a:defRPr sz="1100">
                <a:solidFill>
                  <a:schemeClr val="dk2"/>
                </a:solidFill>
                <a:latin typeface="Jost Medium"/>
                <a:ea typeface="Jost Medium"/>
                <a:cs typeface="Jost Medium"/>
                <a:sym typeface="Jost Medium"/>
              </a:defRPr>
            </a:lvl9pPr>
          </a:lstStyle>
          <a:p>
            <a:endParaRPr/>
          </a:p>
        </p:txBody>
      </p:sp>
    </p:spTree>
    <p:extLst>
      <p:ext uri="{BB962C8B-B14F-4D97-AF65-F5344CB8AC3E}">
        <p14:creationId xmlns:p14="http://schemas.microsoft.com/office/powerpoint/2010/main" val="2937327662"/>
      </p:ext>
    </p:extLst>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www.thea-blast.org/wp-content/uploads/2013/11/band.jpg" TargetMode="External"/><Relationship Id="rId7" Type="http://schemas.openxmlformats.org/officeDocument/2006/relationships/hyperlink" Target="http://www.artsandlearning.org/about-us/schools/"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americansforthearts.org/"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7"/>
          <p:cNvSpPr txBox="1">
            <a:spLocks noGrp="1"/>
          </p:cNvSpPr>
          <p:nvPr>
            <p:ph type="ctrTitle"/>
          </p:nvPr>
        </p:nvSpPr>
        <p:spPr>
          <a:xfrm>
            <a:off x="450478" y="1568027"/>
            <a:ext cx="8243047" cy="1088131"/>
          </a:xfrm>
          <a:prstGeom prst="rect">
            <a:avLst/>
          </a:prstGeom>
        </p:spPr>
        <p:txBody>
          <a:bodyPr spcFirstLastPara="1" wrap="square" lIns="91425" tIns="91425" rIns="91425" bIns="91425" anchor="t" anchorCtr="0">
            <a:noAutofit/>
          </a:bodyPr>
          <a:lstStyle/>
          <a:p>
            <a:pPr>
              <a:lnSpc>
                <a:spcPct val="80000"/>
              </a:lnSpc>
            </a:pPr>
            <a:r>
              <a:rPr lang="en-US" sz="3600" b="0" dirty="0">
                <a:solidFill>
                  <a:schemeClr val="tx1"/>
                </a:solidFill>
                <a:latin typeface="Jost ExtraBold"/>
                <a:ea typeface="Jost ExtraBold"/>
                <a:cs typeface="Jost ExtraBold"/>
                <a:sym typeface="Jost ExtraBold"/>
              </a:rPr>
              <a:t>The Economic &amp; Social Impact of</a:t>
            </a:r>
            <a:br>
              <a:rPr lang="en-US" sz="3600" b="0" dirty="0">
                <a:solidFill>
                  <a:schemeClr val="tx1"/>
                </a:solidFill>
                <a:latin typeface="Jost ExtraBold"/>
                <a:ea typeface="Jost ExtraBold"/>
                <a:cs typeface="Jost ExtraBold"/>
                <a:sym typeface="Jost ExtraBold"/>
              </a:rPr>
            </a:br>
            <a:r>
              <a:rPr lang="en-US" sz="3600" b="0" dirty="0">
                <a:solidFill>
                  <a:schemeClr val="tx1"/>
                </a:solidFill>
                <a:latin typeface="Jost ExtraBold"/>
                <a:ea typeface="Jost ExtraBold"/>
                <a:cs typeface="Jost ExtraBold"/>
                <a:sym typeface="Jost ExtraBold"/>
              </a:rPr>
              <a:t>Nonprofit Arts &amp; Culture Industry</a:t>
            </a:r>
            <a:endParaRPr sz="3600" b="0" dirty="0">
              <a:solidFill>
                <a:schemeClr val="tx1"/>
              </a:solidFill>
              <a:latin typeface="Jost ExtraBold"/>
              <a:ea typeface="Jost ExtraBold"/>
              <a:cs typeface="Jost ExtraBold"/>
              <a:sym typeface="Jost ExtraBold"/>
            </a:endParaRPr>
          </a:p>
        </p:txBody>
      </p:sp>
      <p:sp>
        <p:nvSpPr>
          <p:cNvPr id="65" name="Google Shape;65;p17"/>
          <p:cNvSpPr txBox="1">
            <a:spLocks noGrp="1"/>
          </p:cNvSpPr>
          <p:nvPr>
            <p:ph type="subTitle" idx="1"/>
          </p:nvPr>
        </p:nvSpPr>
        <p:spPr>
          <a:xfrm>
            <a:off x="1331999" y="3586162"/>
            <a:ext cx="6480000" cy="541200"/>
          </a:xfrm>
          <a:prstGeom prst="rect">
            <a:avLst/>
          </a:prstGeom>
        </p:spPr>
        <p:txBody>
          <a:bodyPr spcFirstLastPara="1" wrap="square" lIns="91425" tIns="91425" rIns="91425" bIns="91425" anchor="t" anchorCtr="0">
            <a:noAutofit/>
          </a:bodyPr>
          <a:lstStyle/>
          <a:p>
            <a:pPr marL="0" indent="0"/>
            <a:r>
              <a:rPr lang="en-US" sz="1600" b="1" dirty="0">
                <a:solidFill>
                  <a:schemeClr val="bg1"/>
                </a:solidFill>
              </a:rPr>
              <a:t>November 16, 2023</a:t>
            </a:r>
          </a:p>
          <a:p>
            <a:pPr marL="0" indent="0"/>
            <a:endParaRPr lang="en-US" sz="1600" b="1" dirty="0"/>
          </a:p>
          <a:p>
            <a:pPr marL="0" indent="0"/>
            <a:r>
              <a:rPr lang="en-US" sz="1600" b="1" dirty="0">
                <a:solidFill>
                  <a:schemeClr val="bg1"/>
                </a:solidFill>
              </a:rPr>
              <a:t>Randy Cohen</a:t>
            </a:r>
          </a:p>
          <a:p>
            <a:pPr marL="0" indent="0"/>
            <a:r>
              <a:rPr lang="en-US" sz="1600" b="1" dirty="0">
                <a:solidFill>
                  <a:schemeClr val="bg1"/>
                </a:solidFill>
              </a:rPr>
              <a:t>Americans for the Arts</a:t>
            </a:r>
            <a:endParaRPr lang="en-US" sz="1600" dirty="0">
              <a:solidFill>
                <a:schemeClr val="accent1"/>
              </a:solidFill>
            </a:endParaRPr>
          </a:p>
        </p:txBody>
      </p:sp>
      <p:sp>
        <p:nvSpPr>
          <p:cNvPr id="2" name="TextBox 1">
            <a:extLst>
              <a:ext uri="{FF2B5EF4-FFF2-40B4-BE49-F238E27FC236}">
                <a16:creationId xmlns:a16="http://schemas.microsoft.com/office/drawing/2014/main" id="{7AA913B8-70EA-4371-F4A3-47354B4297D6}"/>
              </a:ext>
            </a:extLst>
          </p:cNvPr>
          <p:cNvSpPr txBox="1"/>
          <p:nvPr/>
        </p:nvSpPr>
        <p:spPr>
          <a:xfrm>
            <a:off x="450476" y="2657146"/>
            <a:ext cx="8243047" cy="954107"/>
          </a:xfrm>
          <a:prstGeom prst="rect">
            <a:avLst/>
          </a:prstGeom>
          <a:noFill/>
        </p:spPr>
        <p:txBody>
          <a:bodyPr wrap="square" rtlCol="0">
            <a:spAutoFit/>
          </a:bodyPr>
          <a:lstStyle/>
          <a:p>
            <a:pPr algn="ctr"/>
            <a:r>
              <a:rPr lang="en-US" sz="3200" i="1" dirty="0">
                <a:solidFill>
                  <a:schemeClr val="bg1"/>
                </a:solidFill>
                <a:latin typeface="Jost ExtraBold"/>
                <a:ea typeface="Jost ExtraBold"/>
                <a:cs typeface="Jost ExtraBold"/>
                <a:sym typeface="Jost ExtraBold"/>
              </a:rPr>
              <a:t>Greater Des Moines Region!</a:t>
            </a:r>
            <a:endParaRPr lang="en-US" sz="2400" i="1" dirty="0">
              <a:solidFill>
                <a:schemeClr val="bg1"/>
              </a:solidFill>
              <a:latin typeface="Jost ExtraBold"/>
              <a:ea typeface="Jost ExtraBold"/>
              <a:cs typeface="Jost ExtraBold"/>
              <a:sym typeface="Jost ExtraBold"/>
            </a:endParaRPr>
          </a:p>
          <a:p>
            <a:pPr algn="ctr"/>
            <a:r>
              <a:rPr lang="en-US" sz="2400" i="1" dirty="0">
                <a:solidFill>
                  <a:schemeClr val="bg1"/>
                </a:solidFill>
                <a:latin typeface="Jost ExtraBold"/>
                <a:ea typeface="Jost ExtraBold"/>
                <a:sym typeface="Jost ExtraBold"/>
              </a:rPr>
              <a:t>(Dallas, Polk, Warren Counties)</a:t>
            </a:r>
            <a:endParaRPr lang="en-US" sz="1800" i="1" dirty="0">
              <a:solidFill>
                <a:schemeClr val="bg1"/>
              </a:solidFill>
            </a:endParaRPr>
          </a:p>
        </p:txBody>
      </p:sp>
      <p:pic>
        <p:nvPicPr>
          <p:cNvPr id="3" name="Picture 2">
            <a:extLst>
              <a:ext uri="{FF2B5EF4-FFF2-40B4-BE49-F238E27FC236}">
                <a16:creationId xmlns:a16="http://schemas.microsoft.com/office/drawing/2014/main" id="{400C2078-72FD-0C1E-B734-70BA3939BE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186" y="624392"/>
            <a:ext cx="3179629" cy="612181"/>
          </a:xfrm>
          <a:prstGeom prst="rect">
            <a:avLst/>
          </a:prstGeom>
        </p:spPr>
      </p:pic>
      <p:sp>
        <p:nvSpPr>
          <p:cNvPr id="4" name="TextBox 3">
            <a:extLst>
              <a:ext uri="{FF2B5EF4-FFF2-40B4-BE49-F238E27FC236}">
                <a16:creationId xmlns:a16="http://schemas.microsoft.com/office/drawing/2014/main" id="{B8CDB313-BBDF-2715-C8B8-585B59CF003C}"/>
              </a:ext>
            </a:extLst>
          </p:cNvPr>
          <p:cNvSpPr txBox="1"/>
          <p:nvPr/>
        </p:nvSpPr>
        <p:spPr>
          <a:xfrm>
            <a:off x="242320" y="4293572"/>
            <a:ext cx="1874441" cy="307777"/>
          </a:xfrm>
          <a:prstGeom prst="rect">
            <a:avLst/>
          </a:prstGeom>
          <a:noFill/>
        </p:spPr>
        <p:txBody>
          <a:bodyPr wrap="square">
            <a:spAutoFit/>
          </a:bodyPr>
          <a:lstStyle/>
          <a:p>
            <a:pPr algn="ctr"/>
            <a:r>
              <a:rPr lang="en-US" b="1" dirty="0">
                <a:solidFill>
                  <a:schemeClr val="accent3"/>
                </a:solidFill>
              </a:rPr>
              <a:t>@ArtsInfoGuy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2" name="Title 2">
            <a:extLst>
              <a:ext uri="{FF2B5EF4-FFF2-40B4-BE49-F238E27FC236}">
                <a16:creationId xmlns:a16="http://schemas.microsoft.com/office/drawing/2014/main" id="{35D29511-AF56-626E-89AF-80107DFDD783}"/>
              </a:ext>
            </a:extLst>
          </p:cNvPr>
          <p:cNvSpPr txBox="1">
            <a:spLocks/>
          </p:cNvSpPr>
          <p:nvPr/>
        </p:nvSpPr>
        <p:spPr bwMode="auto">
          <a:xfrm>
            <a:off x="0" y="531737"/>
            <a:ext cx="9144000" cy="61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600"/>
              <a:buFont typeface="Jost"/>
              <a:buNone/>
              <a:defRPr sz="2600" b="1" i="0" u="none" strike="noStrike" cap="none">
                <a:solidFill>
                  <a:srgbClr val="FFFFFF"/>
                </a:solidFill>
                <a:latin typeface="Jost"/>
                <a:ea typeface="Jost"/>
                <a:cs typeface="Jost"/>
                <a:sym typeface="Jost"/>
              </a:defRPr>
            </a:lvl1pPr>
            <a:lvl2pPr marR="0" lvl="1"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9pPr>
          </a:lstStyle>
          <a:p>
            <a:pPr algn="ctr"/>
            <a:r>
              <a:rPr lang="en-US" altLang="en-US" sz="3200" kern="1200" dirty="0">
                <a:solidFill>
                  <a:schemeClr val="accent1"/>
                </a:solidFill>
              </a:rPr>
              <a:t>Social Impact Responses by Attendees</a:t>
            </a:r>
          </a:p>
        </p:txBody>
      </p:sp>
      <p:graphicFrame>
        <p:nvGraphicFramePr>
          <p:cNvPr id="4" name="Table 3">
            <a:extLst>
              <a:ext uri="{FF2B5EF4-FFF2-40B4-BE49-F238E27FC236}">
                <a16:creationId xmlns:a16="http://schemas.microsoft.com/office/drawing/2014/main" id="{B10A6A21-7EB8-D86B-04B2-86A700DD3042}"/>
              </a:ext>
            </a:extLst>
          </p:cNvPr>
          <p:cNvGraphicFramePr>
            <a:graphicFrameLocks noGrp="1"/>
          </p:cNvGraphicFramePr>
          <p:nvPr>
            <p:extLst>
              <p:ext uri="{D42A27DB-BD31-4B8C-83A1-F6EECF244321}">
                <p14:modId xmlns:p14="http://schemas.microsoft.com/office/powerpoint/2010/main" val="2221607208"/>
              </p:ext>
            </p:extLst>
          </p:nvPr>
        </p:nvGraphicFramePr>
        <p:xfrm>
          <a:off x="311150" y="1213671"/>
          <a:ext cx="8521700" cy="3528658"/>
        </p:xfrm>
        <a:graphic>
          <a:graphicData uri="http://schemas.openxmlformats.org/drawingml/2006/table">
            <a:tbl>
              <a:tblPr/>
              <a:tblGrid>
                <a:gridCol w="5594304">
                  <a:extLst>
                    <a:ext uri="{9D8B030D-6E8A-4147-A177-3AD203B41FA5}">
                      <a16:colId xmlns:a16="http://schemas.microsoft.com/office/drawing/2014/main" val="2351434866"/>
                    </a:ext>
                  </a:extLst>
                </a:gridCol>
                <a:gridCol w="1463698">
                  <a:extLst>
                    <a:ext uri="{9D8B030D-6E8A-4147-A177-3AD203B41FA5}">
                      <a16:colId xmlns:a16="http://schemas.microsoft.com/office/drawing/2014/main" val="3651416641"/>
                    </a:ext>
                  </a:extLst>
                </a:gridCol>
                <a:gridCol w="1463698">
                  <a:extLst>
                    <a:ext uri="{9D8B030D-6E8A-4147-A177-3AD203B41FA5}">
                      <a16:colId xmlns:a16="http://schemas.microsoft.com/office/drawing/2014/main" val="656335247"/>
                    </a:ext>
                  </a:extLst>
                </a:gridCol>
              </a:tblGrid>
              <a:tr h="825522">
                <a:tc>
                  <a:txBody>
                    <a:bodyPr/>
                    <a:lstStyle/>
                    <a:p>
                      <a:pPr marL="0" marR="0" algn="ctr" fontAlgn="ctr">
                        <a:lnSpc>
                          <a:spcPct val="107000"/>
                        </a:lnSpc>
                        <a:spcBef>
                          <a:spcPts val="0"/>
                        </a:spcBef>
                        <a:spcAft>
                          <a:spcPts val="0"/>
                        </a:spcAft>
                      </a:pPr>
                      <a:r>
                        <a:rPr lang="en-US" sz="1600" kern="0" dirty="0">
                          <a:solidFill>
                            <a:srgbClr val="000000"/>
                          </a:solidFill>
                          <a:effectLst/>
                          <a:latin typeface="Jost" panose="020B0604020202020204" charset="0"/>
                          <a:ea typeface="Jost" panose="020B0604020202020204" charset="0"/>
                          <a:cs typeface="Arial" panose="020B0604020202020204" pitchFamily="34"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21" marR="3721" marT="3721" marB="0" anchor="ctr">
                    <a:lnL>
                      <a:noFill/>
                    </a:lnL>
                    <a:lnR>
                      <a:noFill/>
                    </a:lnR>
                    <a:lnT>
                      <a:noFill/>
                    </a:lnT>
                    <a:lnB>
                      <a:noFill/>
                    </a:lnB>
                  </a:tcPr>
                </a:tc>
                <a:tc>
                  <a:txBody>
                    <a:bodyPr/>
                    <a:lstStyle/>
                    <a:p>
                      <a:pPr marL="0" marR="0" algn="ctr" fontAlgn="ctr">
                        <a:lnSpc>
                          <a:spcPct val="107000"/>
                        </a:lnSpc>
                        <a:spcBef>
                          <a:spcPts val="0"/>
                        </a:spcBef>
                        <a:spcAft>
                          <a:spcPts val="0"/>
                        </a:spcAft>
                      </a:pPr>
                      <a:r>
                        <a:rPr lang="en-US" sz="1600" b="1" kern="0" dirty="0">
                          <a:solidFill>
                            <a:srgbClr val="000000"/>
                          </a:solidFill>
                          <a:effectLst/>
                          <a:latin typeface="Jost" panose="020B0604020202020204" charset="0"/>
                          <a:ea typeface="Jost" panose="020B0604020202020204" charset="0"/>
                          <a:cs typeface="Arial" panose="020B0604020202020204" pitchFamily="34" charset="0"/>
                        </a:rPr>
                        <a:t>Attendees at </a:t>
                      </a:r>
                      <a:br>
                        <a:rPr lang="en-US" sz="1600" b="1" kern="0" dirty="0">
                          <a:solidFill>
                            <a:srgbClr val="000000"/>
                          </a:solidFill>
                          <a:effectLst/>
                          <a:latin typeface="Jost" panose="020B0604020202020204" charset="0"/>
                          <a:ea typeface="Jost" panose="020B0604020202020204" charset="0"/>
                          <a:cs typeface="Arial" panose="020B0604020202020204" pitchFamily="34" charset="0"/>
                        </a:rPr>
                      </a:br>
                      <a:r>
                        <a:rPr lang="en-US" sz="1600" b="1" u="sng" kern="0" dirty="0">
                          <a:solidFill>
                            <a:srgbClr val="000000"/>
                          </a:solidFill>
                          <a:effectLst/>
                          <a:latin typeface="Jost" panose="020B0604020202020204" charset="0"/>
                          <a:ea typeface="Jost" panose="020B0604020202020204" charset="0"/>
                          <a:cs typeface="Arial" panose="020B0604020202020204" pitchFamily="34" charset="0"/>
                        </a:rPr>
                        <a:t>All Events</a:t>
                      </a:r>
                      <a:br>
                        <a:rPr lang="en-US" sz="1400" b="1" kern="0" dirty="0">
                          <a:solidFill>
                            <a:srgbClr val="000000"/>
                          </a:solidFill>
                          <a:effectLst/>
                          <a:latin typeface="Jost" panose="020B0604020202020204" charset="0"/>
                          <a:ea typeface="Jost" panose="020B0604020202020204" charset="0"/>
                          <a:cs typeface="Arial" panose="020B0604020202020204" pitchFamily="34" charset="0"/>
                        </a:rPr>
                      </a:br>
                      <a:r>
                        <a:rPr lang="en-US" sz="1400" b="1" kern="0" dirty="0">
                          <a:solidFill>
                            <a:srgbClr val="000000"/>
                          </a:solidFill>
                          <a:effectLst/>
                          <a:latin typeface="Jost" panose="020B0604020202020204" charset="0"/>
                          <a:ea typeface="Jost" panose="020B0604020202020204" charset="0"/>
                          <a:cs typeface="Arial" panose="020B0604020202020204" pitchFamily="34" charset="0"/>
                        </a:rPr>
                        <a:t>(N=980)</a:t>
                      </a:r>
                      <a:endParaRPr lang="en-US" sz="11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21" marR="3721" marT="372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600" b="1" kern="0" dirty="0">
                          <a:solidFill>
                            <a:srgbClr val="000000"/>
                          </a:solidFill>
                          <a:effectLst/>
                          <a:latin typeface="Jost" panose="020B0604020202020204" charset="0"/>
                          <a:ea typeface="Jost" panose="020B0604020202020204" charset="0"/>
                          <a:cs typeface="Arial" panose="020B0604020202020204" pitchFamily="34" charset="0"/>
                        </a:rPr>
                        <a:t>Attendees at </a:t>
                      </a:r>
                      <a:br>
                        <a:rPr lang="en-US" sz="1600" b="1" kern="0" dirty="0">
                          <a:solidFill>
                            <a:srgbClr val="000000"/>
                          </a:solidFill>
                          <a:effectLst/>
                          <a:latin typeface="Jost" panose="020B0604020202020204" charset="0"/>
                          <a:ea typeface="Jost" panose="020B0604020202020204" charset="0"/>
                          <a:cs typeface="Arial" panose="020B0604020202020204" pitchFamily="34" charset="0"/>
                        </a:rPr>
                      </a:br>
                      <a:r>
                        <a:rPr lang="en-US" sz="1600" b="1" u="sng" kern="0" dirty="0">
                          <a:solidFill>
                            <a:srgbClr val="000000"/>
                          </a:solidFill>
                          <a:effectLst/>
                          <a:latin typeface="Jost" panose="020B0604020202020204" charset="0"/>
                          <a:ea typeface="Jost" panose="020B0604020202020204" charset="0"/>
                          <a:cs typeface="Arial" panose="020B0604020202020204" pitchFamily="34" charset="0"/>
                        </a:rPr>
                        <a:t>BIPOC Events</a:t>
                      </a:r>
                      <a:br>
                        <a:rPr lang="en-US" sz="1400" b="1" kern="0" dirty="0">
                          <a:solidFill>
                            <a:srgbClr val="000000"/>
                          </a:solidFill>
                          <a:effectLst/>
                          <a:latin typeface="Jost" panose="020B0604020202020204" charset="0"/>
                          <a:ea typeface="Jost" panose="020B0604020202020204" charset="0"/>
                          <a:cs typeface="Arial" panose="020B0604020202020204" pitchFamily="34" charset="0"/>
                        </a:rPr>
                      </a:br>
                      <a:r>
                        <a:rPr lang="en-US" sz="1400" b="1" kern="0" dirty="0">
                          <a:solidFill>
                            <a:srgbClr val="000000"/>
                          </a:solidFill>
                          <a:effectLst/>
                          <a:latin typeface="Jost" panose="020B0604020202020204" charset="0"/>
                          <a:ea typeface="Jost" panose="020B0604020202020204" charset="0"/>
                          <a:cs typeface="Arial" panose="020B0604020202020204" pitchFamily="34" charset="0"/>
                        </a:rPr>
                        <a:t>(N=255)</a:t>
                      </a:r>
                      <a:endParaRPr lang="en-US" sz="11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21" marR="3721" marT="3721"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298499"/>
                  </a:ext>
                </a:extLst>
              </a:tr>
              <a:tr h="675784">
                <a:tc>
                  <a:txBody>
                    <a:bodyPr/>
                    <a:lstStyle/>
                    <a:p>
                      <a:pPr marL="0" marR="0" fontAlgn="ctr">
                        <a:lnSpc>
                          <a:spcPct val="100000"/>
                        </a:lnSpc>
                        <a:spcBef>
                          <a:spcPts val="0"/>
                        </a:spcBef>
                        <a:spcAft>
                          <a:spcPts val="1200"/>
                        </a:spcAft>
                      </a:pPr>
                      <a:r>
                        <a:rPr lang="en-US" sz="1600" kern="0" dirty="0">
                          <a:solidFill>
                            <a:srgbClr val="000000"/>
                          </a:solidFill>
                          <a:effectLst/>
                          <a:latin typeface="Jost" panose="020B0604020202020204" charset="0"/>
                          <a:ea typeface="Jost" panose="020B0604020202020204" charset="0"/>
                          <a:cs typeface="Arial" panose="020B0604020202020204" pitchFamily="34" charset="0"/>
                        </a:rPr>
                        <a:t>“This venue or facility is an important </a:t>
                      </a:r>
                      <a:r>
                        <a:rPr lang="en-US" sz="2000" b="1" kern="0" dirty="0">
                          <a:solidFill>
                            <a:schemeClr val="accent1"/>
                          </a:solidFill>
                          <a:effectLst/>
                          <a:latin typeface="Jost" panose="020B0604020202020204" charset="0"/>
                          <a:ea typeface="Jost" panose="020B0604020202020204" charset="0"/>
                          <a:cs typeface="Arial" panose="020B0604020202020204" pitchFamily="34" charset="0"/>
                        </a:rPr>
                        <a:t>pillar for me within my community</a:t>
                      </a:r>
                      <a:r>
                        <a:rPr lang="en-US" sz="1600" kern="0" dirty="0">
                          <a:solidFill>
                            <a:srgbClr val="000000"/>
                          </a:solidFill>
                          <a:effectLst/>
                          <a:latin typeface="Jost" panose="020B0604020202020204" charset="0"/>
                          <a:ea typeface="Jost" panose="020B0604020202020204" charset="0"/>
                          <a:cs typeface="Arial" panose="020B0604020202020204" pitchFamily="34" charset="0"/>
                        </a:rPr>
                        <a: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21" marR="3721" marT="3721" marB="0" anchor="ctr">
                    <a:lnL>
                      <a:noFill/>
                    </a:lnL>
                    <a:lnR>
                      <a:noFill/>
                    </a:lnR>
                    <a:lnT>
                      <a:noFill/>
                    </a:lnT>
                    <a:lnB>
                      <a:noFill/>
                    </a:lnB>
                  </a:tcPr>
                </a:tc>
                <a:tc>
                  <a:txBody>
                    <a:bodyPr/>
                    <a:lstStyle/>
                    <a:p>
                      <a:pPr marL="0" marR="0" algn="ctr" fontAlgn="ctr">
                        <a:lnSpc>
                          <a:spcPct val="107000"/>
                        </a:lnSpc>
                        <a:spcBef>
                          <a:spcPts val="0"/>
                        </a:spcBef>
                        <a:spcAft>
                          <a:spcPts val="0"/>
                        </a:spcAft>
                      </a:pPr>
                      <a:r>
                        <a:rPr lang="en-US" sz="1600" b="1" kern="0" dirty="0">
                          <a:solidFill>
                            <a:srgbClr val="000000"/>
                          </a:solidFill>
                          <a:effectLst/>
                          <a:latin typeface="Jost" panose="020B0604020202020204" charset="0"/>
                          <a:ea typeface="Jost" panose="020B0604020202020204" charset="0"/>
                          <a:cs typeface="Arial" panose="020B0604020202020204" pitchFamily="34" charset="0"/>
                        </a:rPr>
                        <a:t>82.9%</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21" marR="3721" marT="372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fontAlgn="ctr">
                        <a:lnSpc>
                          <a:spcPct val="107000"/>
                        </a:lnSpc>
                        <a:spcBef>
                          <a:spcPts val="0"/>
                        </a:spcBef>
                        <a:spcAft>
                          <a:spcPts val="0"/>
                        </a:spcAft>
                      </a:pPr>
                      <a:r>
                        <a:rPr lang="en-US" sz="1600" b="1" kern="0" dirty="0">
                          <a:solidFill>
                            <a:srgbClr val="000000"/>
                          </a:solidFill>
                          <a:effectLst/>
                          <a:latin typeface="Jost" panose="020B0604020202020204" charset="0"/>
                          <a:ea typeface="Jost" panose="020B0604020202020204" charset="0"/>
                          <a:cs typeface="Arial" panose="020B0604020202020204" pitchFamily="34" charset="0"/>
                        </a:rPr>
                        <a:t>87.4%</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21" marR="3721" marT="3721"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0211787"/>
                  </a:ext>
                </a:extLst>
              </a:tr>
              <a:tr h="675784">
                <a:tc>
                  <a:txBody>
                    <a:bodyPr/>
                    <a:lstStyle/>
                    <a:p>
                      <a:pPr marL="0" marR="0" fontAlgn="ctr">
                        <a:lnSpc>
                          <a:spcPct val="100000"/>
                        </a:lnSpc>
                        <a:spcBef>
                          <a:spcPts val="0"/>
                        </a:spcBef>
                        <a:spcAft>
                          <a:spcPts val="1200"/>
                        </a:spcAft>
                      </a:pPr>
                      <a:r>
                        <a:rPr lang="en-US" sz="1600" kern="0" dirty="0">
                          <a:solidFill>
                            <a:srgbClr val="000000"/>
                          </a:solidFill>
                          <a:effectLst/>
                          <a:latin typeface="Jost" panose="020B0604020202020204" charset="0"/>
                          <a:ea typeface="Jost" panose="020B0604020202020204" charset="0"/>
                          <a:cs typeface="Arial" panose="020B0604020202020204" pitchFamily="34" charset="0"/>
                        </a:rPr>
                        <a:t>“I would </a:t>
                      </a:r>
                      <a:r>
                        <a:rPr lang="en-US" sz="1800" b="1" i="0" u="none" strike="noStrike" kern="0" cap="none" dirty="0">
                          <a:solidFill>
                            <a:schemeClr val="accent1"/>
                          </a:solidFill>
                          <a:effectLst/>
                          <a:latin typeface="Jost" panose="020B0604020202020204" charset="0"/>
                          <a:ea typeface="Jost" panose="020B0604020202020204" charset="0"/>
                          <a:cs typeface="Arial" panose="020B0604020202020204" pitchFamily="34" charset="0"/>
                          <a:sym typeface="Arial"/>
                        </a:rPr>
                        <a:t>feel a great sense of loss </a:t>
                      </a:r>
                      <a:r>
                        <a:rPr lang="en-US" sz="1600" kern="0" dirty="0">
                          <a:solidFill>
                            <a:srgbClr val="000000"/>
                          </a:solidFill>
                          <a:effectLst/>
                          <a:latin typeface="Jost" panose="020B0604020202020204" charset="0"/>
                          <a:ea typeface="Jost" panose="020B0604020202020204" charset="0"/>
                          <a:cs typeface="Arial" panose="020B0604020202020204" pitchFamily="34" charset="0"/>
                        </a:rPr>
                        <a:t>if this activity or venue were no longer available”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21" marR="3721" marT="3721" marB="0" anchor="ctr">
                    <a:lnL>
                      <a:noFill/>
                    </a:lnL>
                    <a:lnR>
                      <a:noFill/>
                    </a:lnR>
                    <a:lnT>
                      <a:noFill/>
                    </a:lnT>
                    <a:lnB>
                      <a:noFill/>
                    </a:lnB>
                  </a:tcPr>
                </a:tc>
                <a:tc>
                  <a:txBody>
                    <a:bodyPr/>
                    <a:lstStyle/>
                    <a:p>
                      <a:pPr marL="0" marR="0" algn="ctr" fontAlgn="ctr">
                        <a:lnSpc>
                          <a:spcPct val="107000"/>
                        </a:lnSpc>
                        <a:spcBef>
                          <a:spcPts val="0"/>
                        </a:spcBef>
                        <a:spcAft>
                          <a:spcPts val="0"/>
                        </a:spcAft>
                      </a:pPr>
                      <a:r>
                        <a:rPr lang="en-US" sz="1600" b="1" kern="0" dirty="0">
                          <a:solidFill>
                            <a:srgbClr val="000000"/>
                          </a:solidFill>
                          <a:effectLst/>
                          <a:latin typeface="Jost" panose="020B0604020202020204" charset="0"/>
                          <a:ea typeface="Jost" panose="020B0604020202020204" charset="0"/>
                          <a:cs typeface="Arial" panose="020B0604020202020204" pitchFamily="34" charset="0"/>
                        </a:rPr>
                        <a:t>86.6%</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21" marR="3721" marT="3721" marB="0" anchor="ctr">
                    <a:lnL>
                      <a:noFill/>
                    </a:lnL>
                    <a:lnR>
                      <a:noFill/>
                    </a:lnR>
                    <a:lnT>
                      <a:noFill/>
                    </a:lnT>
                    <a:lnB>
                      <a:noFill/>
                    </a:lnB>
                  </a:tcPr>
                </a:tc>
                <a:tc>
                  <a:txBody>
                    <a:bodyPr/>
                    <a:lstStyle/>
                    <a:p>
                      <a:pPr marL="0" marR="0" algn="ctr" fontAlgn="ctr">
                        <a:lnSpc>
                          <a:spcPct val="107000"/>
                        </a:lnSpc>
                        <a:spcBef>
                          <a:spcPts val="0"/>
                        </a:spcBef>
                        <a:spcAft>
                          <a:spcPts val="0"/>
                        </a:spcAft>
                      </a:pPr>
                      <a:r>
                        <a:rPr lang="en-US" sz="1600" b="1" kern="0" dirty="0">
                          <a:solidFill>
                            <a:srgbClr val="000000"/>
                          </a:solidFill>
                          <a:effectLst/>
                          <a:latin typeface="Jost" panose="020B0604020202020204" charset="0"/>
                          <a:ea typeface="Jost" panose="020B0604020202020204" charset="0"/>
                          <a:cs typeface="Arial" panose="020B0604020202020204" pitchFamily="34" charset="0"/>
                        </a:rPr>
                        <a:t>88.5%</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21" marR="3721" marT="3721" marB="0" anchor="ctr">
                    <a:lnL>
                      <a:noFill/>
                    </a:lnL>
                    <a:lnR>
                      <a:noFill/>
                    </a:lnR>
                    <a:lnT>
                      <a:noFill/>
                    </a:lnT>
                    <a:lnB>
                      <a:noFill/>
                    </a:lnB>
                  </a:tcPr>
                </a:tc>
                <a:extLst>
                  <a:ext uri="{0D108BD9-81ED-4DB2-BD59-A6C34878D82A}">
                    <a16:rowId xmlns:a16="http://schemas.microsoft.com/office/drawing/2014/main" val="1312447513"/>
                  </a:ext>
                </a:extLst>
              </a:tr>
              <a:tr h="675784">
                <a:tc>
                  <a:txBody>
                    <a:bodyPr/>
                    <a:lstStyle/>
                    <a:p>
                      <a:pPr marL="0" marR="0" fontAlgn="ctr">
                        <a:lnSpc>
                          <a:spcPct val="100000"/>
                        </a:lnSpc>
                        <a:spcBef>
                          <a:spcPts val="0"/>
                        </a:spcBef>
                        <a:spcAft>
                          <a:spcPts val="1200"/>
                        </a:spcAft>
                      </a:pPr>
                      <a:r>
                        <a:rPr lang="en-US" sz="1600" kern="0" dirty="0">
                          <a:solidFill>
                            <a:srgbClr val="000000"/>
                          </a:solidFill>
                          <a:effectLst/>
                          <a:latin typeface="Jost" panose="020B0604020202020204" charset="0"/>
                          <a:ea typeface="Jost" panose="020B0604020202020204" charset="0"/>
                          <a:cs typeface="Arial" panose="020B0604020202020204" pitchFamily="34" charset="0"/>
                        </a:rPr>
                        <a:t>“This activity or venue is </a:t>
                      </a:r>
                      <a:r>
                        <a:rPr lang="en-US" sz="1800" b="1" i="0" u="none" strike="noStrike" kern="0" cap="none" dirty="0">
                          <a:solidFill>
                            <a:schemeClr val="accent1"/>
                          </a:solidFill>
                          <a:effectLst/>
                          <a:latin typeface="Jost" panose="020B0604020202020204" charset="0"/>
                          <a:ea typeface="Jost" panose="020B0604020202020204" charset="0"/>
                          <a:cs typeface="Arial" panose="020B0604020202020204" pitchFamily="34" charset="0"/>
                          <a:sym typeface="Arial"/>
                        </a:rPr>
                        <a:t>inspiring a sense of pride </a:t>
                      </a:r>
                      <a:r>
                        <a:rPr lang="en-US" sz="1600" kern="0" dirty="0">
                          <a:solidFill>
                            <a:srgbClr val="000000"/>
                          </a:solidFill>
                          <a:effectLst/>
                          <a:latin typeface="Jost" panose="020B0604020202020204" charset="0"/>
                          <a:ea typeface="Jost" panose="020B0604020202020204" charset="0"/>
                          <a:cs typeface="Arial" panose="020B0604020202020204" pitchFamily="34" charset="0"/>
                        </a:rPr>
                        <a:t>in this neighborhood or community”</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21" marR="3721" marT="3721" marB="0" anchor="ctr">
                    <a:lnL>
                      <a:noFill/>
                    </a:lnL>
                    <a:lnR>
                      <a:noFill/>
                    </a:lnR>
                    <a:lnT>
                      <a:noFill/>
                    </a:lnT>
                    <a:lnB>
                      <a:noFill/>
                    </a:lnB>
                  </a:tcPr>
                </a:tc>
                <a:tc>
                  <a:txBody>
                    <a:bodyPr/>
                    <a:lstStyle/>
                    <a:p>
                      <a:pPr marL="0" marR="0" algn="ctr" fontAlgn="ctr">
                        <a:lnSpc>
                          <a:spcPct val="107000"/>
                        </a:lnSpc>
                        <a:spcBef>
                          <a:spcPts val="0"/>
                        </a:spcBef>
                        <a:spcAft>
                          <a:spcPts val="0"/>
                        </a:spcAft>
                      </a:pPr>
                      <a:r>
                        <a:rPr lang="en-US" sz="1600" b="1" kern="0" dirty="0">
                          <a:solidFill>
                            <a:srgbClr val="000000"/>
                          </a:solidFill>
                          <a:effectLst/>
                          <a:latin typeface="Jost" panose="020B0604020202020204" charset="0"/>
                          <a:ea typeface="Jost" panose="020B0604020202020204" charset="0"/>
                          <a:cs typeface="Arial" panose="020B0604020202020204" pitchFamily="34" charset="0"/>
                        </a:rPr>
                        <a:t>89.3%</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21" marR="3721" marT="3721" marB="0" anchor="ctr">
                    <a:lnL>
                      <a:noFill/>
                    </a:lnL>
                    <a:lnR>
                      <a:noFill/>
                    </a:lnR>
                    <a:lnT>
                      <a:noFill/>
                    </a:lnT>
                    <a:lnB>
                      <a:noFill/>
                    </a:lnB>
                  </a:tcPr>
                </a:tc>
                <a:tc>
                  <a:txBody>
                    <a:bodyPr/>
                    <a:lstStyle/>
                    <a:p>
                      <a:pPr marL="0" marR="0" algn="ctr" fontAlgn="ctr">
                        <a:lnSpc>
                          <a:spcPct val="107000"/>
                        </a:lnSpc>
                        <a:spcBef>
                          <a:spcPts val="0"/>
                        </a:spcBef>
                        <a:spcAft>
                          <a:spcPts val="0"/>
                        </a:spcAft>
                      </a:pPr>
                      <a:r>
                        <a:rPr lang="en-US" sz="1600" b="1" kern="0" dirty="0">
                          <a:solidFill>
                            <a:srgbClr val="000000"/>
                          </a:solidFill>
                          <a:effectLst/>
                          <a:latin typeface="Jost" panose="020B0604020202020204" charset="0"/>
                          <a:ea typeface="Jost" panose="020B0604020202020204" charset="0"/>
                          <a:cs typeface="Arial" panose="020B0604020202020204" pitchFamily="34" charset="0"/>
                        </a:rPr>
                        <a:t>91.2%</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21" marR="3721" marT="3721" marB="0" anchor="ctr">
                    <a:lnL>
                      <a:noFill/>
                    </a:lnL>
                    <a:lnR>
                      <a:noFill/>
                    </a:lnR>
                    <a:lnT>
                      <a:noFill/>
                    </a:lnT>
                    <a:lnB>
                      <a:noFill/>
                    </a:lnB>
                  </a:tcPr>
                </a:tc>
                <a:extLst>
                  <a:ext uri="{0D108BD9-81ED-4DB2-BD59-A6C34878D82A}">
                    <a16:rowId xmlns:a16="http://schemas.microsoft.com/office/drawing/2014/main" val="2896987445"/>
                  </a:ext>
                </a:extLst>
              </a:tr>
              <a:tr h="675784">
                <a:tc>
                  <a:txBody>
                    <a:bodyPr/>
                    <a:lstStyle/>
                    <a:p>
                      <a:pPr marL="0" marR="0" fontAlgn="ctr">
                        <a:lnSpc>
                          <a:spcPct val="100000"/>
                        </a:lnSpc>
                        <a:spcBef>
                          <a:spcPts val="0"/>
                        </a:spcBef>
                        <a:spcAft>
                          <a:spcPts val="1200"/>
                        </a:spcAft>
                      </a:pPr>
                      <a:r>
                        <a:rPr lang="en-US" sz="1600" kern="0" dirty="0">
                          <a:solidFill>
                            <a:srgbClr val="000000"/>
                          </a:solidFill>
                          <a:effectLst/>
                          <a:latin typeface="Jost" panose="020B0604020202020204" charset="0"/>
                          <a:ea typeface="Jost" panose="020B0604020202020204" charset="0"/>
                          <a:cs typeface="Arial" panose="020B0604020202020204" pitchFamily="34" charset="0"/>
                        </a:rPr>
                        <a:t>“My attendance is my way of ensuring that this activity or venue is </a:t>
                      </a:r>
                      <a:r>
                        <a:rPr lang="en-US" sz="1800" b="1" i="0" u="none" strike="noStrike" kern="0" cap="none" dirty="0">
                          <a:solidFill>
                            <a:schemeClr val="accent1"/>
                          </a:solidFill>
                          <a:effectLst/>
                          <a:latin typeface="Jost" panose="020B0604020202020204" charset="0"/>
                          <a:ea typeface="Jost" panose="020B0604020202020204" charset="0"/>
                          <a:cs typeface="Arial" panose="020B0604020202020204" pitchFamily="34" charset="0"/>
                          <a:sym typeface="Arial"/>
                        </a:rPr>
                        <a:t>preserved for future generations</a:t>
                      </a:r>
                      <a:r>
                        <a:rPr lang="en-US" sz="1600" kern="0" dirty="0">
                          <a:solidFill>
                            <a:srgbClr val="000000"/>
                          </a:solidFill>
                          <a:effectLst/>
                          <a:latin typeface="Jost" panose="020B0604020202020204" charset="0"/>
                          <a:ea typeface="Jost" panose="020B0604020202020204" charset="0"/>
                          <a:cs typeface="Arial" panose="020B0604020202020204" pitchFamily="34" charset="0"/>
                        </a:rPr>
                        <a: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21" marR="3721" marT="3721" marB="0" anchor="ctr">
                    <a:lnL>
                      <a:noFill/>
                    </a:lnL>
                    <a:lnR>
                      <a:noFill/>
                    </a:lnR>
                    <a:lnT>
                      <a:noFill/>
                    </a:lnT>
                    <a:lnB>
                      <a:noFill/>
                    </a:lnB>
                  </a:tcPr>
                </a:tc>
                <a:tc>
                  <a:txBody>
                    <a:bodyPr/>
                    <a:lstStyle/>
                    <a:p>
                      <a:pPr marL="0" marR="0" algn="ctr" fontAlgn="ctr">
                        <a:lnSpc>
                          <a:spcPct val="107000"/>
                        </a:lnSpc>
                        <a:spcBef>
                          <a:spcPts val="0"/>
                        </a:spcBef>
                        <a:spcAft>
                          <a:spcPts val="0"/>
                        </a:spcAft>
                      </a:pPr>
                      <a:r>
                        <a:rPr lang="en-US" sz="1600" b="1" kern="0" dirty="0">
                          <a:solidFill>
                            <a:srgbClr val="000000"/>
                          </a:solidFill>
                          <a:effectLst/>
                          <a:latin typeface="Jost" panose="020B0604020202020204" charset="0"/>
                          <a:ea typeface="Jost" panose="020B0604020202020204" charset="0"/>
                          <a:cs typeface="Arial" panose="020B0604020202020204" pitchFamily="34" charset="0"/>
                        </a:rPr>
                        <a:t>87.3%</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21" marR="3721" marT="3721" marB="0" anchor="ctr">
                    <a:lnL>
                      <a:noFill/>
                    </a:lnL>
                    <a:lnR>
                      <a:noFill/>
                    </a:lnR>
                    <a:lnT>
                      <a:noFill/>
                    </a:lnT>
                    <a:lnB>
                      <a:noFill/>
                    </a:lnB>
                  </a:tcPr>
                </a:tc>
                <a:tc>
                  <a:txBody>
                    <a:bodyPr/>
                    <a:lstStyle/>
                    <a:p>
                      <a:pPr marL="0" marR="0" algn="ctr" fontAlgn="ctr">
                        <a:lnSpc>
                          <a:spcPct val="107000"/>
                        </a:lnSpc>
                        <a:spcBef>
                          <a:spcPts val="0"/>
                        </a:spcBef>
                        <a:spcAft>
                          <a:spcPts val="0"/>
                        </a:spcAft>
                      </a:pPr>
                      <a:r>
                        <a:rPr lang="en-US" sz="1600" b="1" kern="0" dirty="0">
                          <a:solidFill>
                            <a:srgbClr val="000000"/>
                          </a:solidFill>
                          <a:effectLst/>
                          <a:latin typeface="Jost" panose="020B0604020202020204" charset="0"/>
                          <a:ea typeface="Jost" panose="020B0604020202020204" charset="0"/>
                          <a:cs typeface="Arial" panose="020B0604020202020204" pitchFamily="34" charset="0"/>
                        </a:rPr>
                        <a:t>89.6%</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21" marR="3721" marT="3721" marB="0" anchor="ctr">
                    <a:lnL>
                      <a:noFill/>
                    </a:lnL>
                    <a:lnR>
                      <a:noFill/>
                    </a:lnR>
                    <a:lnT>
                      <a:noFill/>
                    </a:lnT>
                    <a:lnB>
                      <a:noFill/>
                    </a:lnB>
                  </a:tcPr>
                </a:tc>
                <a:extLst>
                  <a:ext uri="{0D108BD9-81ED-4DB2-BD59-A6C34878D82A}">
                    <a16:rowId xmlns:a16="http://schemas.microsoft.com/office/drawing/2014/main" val="3932699765"/>
                  </a:ext>
                </a:extLst>
              </a:tr>
            </a:tbl>
          </a:graphicData>
        </a:graphic>
      </p:graphicFrame>
    </p:spTree>
    <p:extLst>
      <p:ext uri="{BB962C8B-B14F-4D97-AF65-F5344CB8AC3E}">
        <p14:creationId xmlns:p14="http://schemas.microsoft.com/office/powerpoint/2010/main" val="2801784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2" name="Title 2">
            <a:extLst>
              <a:ext uri="{FF2B5EF4-FFF2-40B4-BE49-F238E27FC236}">
                <a16:creationId xmlns:a16="http://schemas.microsoft.com/office/drawing/2014/main" id="{4E667274-2757-563C-AAAE-563837B98E20}"/>
              </a:ext>
            </a:extLst>
          </p:cNvPr>
          <p:cNvSpPr txBox="1">
            <a:spLocks/>
          </p:cNvSpPr>
          <p:nvPr/>
        </p:nvSpPr>
        <p:spPr bwMode="auto">
          <a:xfrm>
            <a:off x="1" y="118081"/>
            <a:ext cx="9133084"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600"/>
              <a:buFont typeface="Jost"/>
              <a:buNone/>
              <a:defRPr sz="2600" b="1" i="0" u="none" strike="noStrike" cap="none">
                <a:solidFill>
                  <a:srgbClr val="FFFFFF"/>
                </a:solidFill>
                <a:latin typeface="Jost"/>
                <a:ea typeface="Jost"/>
                <a:cs typeface="Jost"/>
                <a:sym typeface="Jost"/>
              </a:defRPr>
            </a:lvl1pPr>
            <a:lvl2pPr marR="0" lvl="1"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9pPr>
          </a:lstStyle>
          <a:p>
            <a:pPr algn="ctr"/>
            <a:r>
              <a:rPr lang="en-US" altLang="en-US" sz="3200" kern="1200" dirty="0">
                <a:solidFill>
                  <a:schemeClr val="lt1"/>
                </a:solidFill>
              </a:rPr>
              <a:t>Attendee Spending at </a:t>
            </a:r>
          </a:p>
          <a:p>
            <a:pPr algn="ctr"/>
            <a:r>
              <a:rPr lang="en-US" altLang="en-US" sz="3200" kern="1200" dirty="0">
                <a:solidFill>
                  <a:schemeClr val="lt1"/>
                </a:solidFill>
              </a:rPr>
              <a:t>BIPOC Org’s and All Org’s</a:t>
            </a:r>
          </a:p>
        </p:txBody>
      </p:sp>
      <p:pic>
        <p:nvPicPr>
          <p:cNvPr id="6" name="Picture 5">
            <a:extLst>
              <a:ext uri="{FF2B5EF4-FFF2-40B4-BE49-F238E27FC236}">
                <a16:creationId xmlns:a16="http://schemas.microsoft.com/office/drawing/2014/main" id="{893F8823-733D-6C00-8A56-B78D9E122D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2216" y="4293573"/>
            <a:ext cx="1605755" cy="311396"/>
          </a:xfrm>
          <a:prstGeom prst="rect">
            <a:avLst/>
          </a:prstGeom>
        </p:spPr>
      </p:pic>
      <p:sp>
        <p:nvSpPr>
          <p:cNvPr id="7" name="TextBox 6">
            <a:extLst>
              <a:ext uri="{FF2B5EF4-FFF2-40B4-BE49-F238E27FC236}">
                <a16:creationId xmlns:a16="http://schemas.microsoft.com/office/drawing/2014/main" id="{32890173-C381-8324-3C4E-0FC0A61D711E}"/>
              </a:ext>
            </a:extLst>
          </p:cNvPr>
          <p:cNvSpPr txBox="1"/>
          <p:nvPr/>
        </p:nvSpPr>
        <p:spPr>
          <a:xfrm>
            <a:off x="-125814" y="4293572"/>
            <a:ext cx="1874441" cy="307777"/>
          </a:xfrm>
          <a:prstGeom prst="rect">
            <a:avLst/>
          </a:prstGeom>
          <a:noFill/>
        </p:spPr>
        <p:txBody>
          <a:bodyPr wrap="square">
            <a:spAutoFit/>
          </a:bodyPr>
          <a:lstStyle/>
          <a:p>
            <a:pPr algn="ctr"/>
            <a:r>
              <a:rPr lang="en-US" b="1" dirty="0">
                <a:solidFill>
                  <a:schemeClr val="accent3"/>
                </a:solidFill>
              </a:rPr>
              <a:t>@ArtsInfoGuy</a:t>
            </a:r>
          </a:p>
        </p:txBody>
      </p:sp>
      <p:graphicFrame>
        <p:nvGraphicFramePr>
          <p:cNvPr id="4" name="Chart 3">
            <a:extLst>
              <a:ext uri="{FF2B5EF4-FFF2-40B4-BE49-F238E27FC236}">
                <a16:creationId xmlns:a16="http://schemas.microsoft.com/office/drawing/2014/main" id="{28FFC1E4-4D2A-BB6A-E2D9-85627530D1D0}"/>
              </a:ext>
            </a:extLst>
          </p:cNvPr>
          <p:cNvGraphicFramePr>
            <a:graphicFrameLocks/>
          </p:cNvGraphicFramePr>
          <p:nvPr>
            <p:extLst>
              <p:ext uri="{D42A27DB-BD31-4B8C-83A1-F6EECF244321}">
                <p14:modId xmlns:p14="http://schemas.microsoft.com/office/powerpoint/2010/main" val="3242677236"/>
              </p:ext>
            </p:extLst>
          </p:nvPr>
        </p:nvGraphicFramePr>
        <p:xfrm>
          <a:off x="2" y="1378228"/>
          <a:ext cx="9133084" cy="28876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29892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7" name="Title 2">
            <a:extLst>
              <a:ext uri="{FF2B5EF4-FFF2-40B4-BE49-F238E27FC236}">
                <a16:creationId xmlns:a16="http://schemas.microsoft.com/office/drawing/2014/main" id="{5A0BC06F-2C28-3707-EA07-A8755A6D5362}"/>
              </a:ext>
            </a:extLst>
          </p:cNvPr>
          <p:cNvSpPr txBox="1">
            <a:spLocks/>
          </p:cNvSpPr>
          <p:nvPr/>
        </p:nvSpPr>
        <p:spPr bwMode="auto">
          <a:xfrm>
            <a:off x="0" y="738296"/>
            <a:ext cx="9144000" cy="65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600"/>
              <a:buFont typeface="Jost"/>
              <a:buNone/>
              <a:defRPr sz="2600" b="1" i="0" u="none" strike="noStrike" cap="none">
                <a:solidFill>
                  <a:srgbClr val="FFFFFF"/>
                </a:solidFill>
                <a:latin typeface="Jost"/>
                <a:ea typeface="Jost"/>
                <a:cs typeface="Jost"/>
                <a:sym typeface="Jost"/>
              </a:defRPr>
            </a:lvl1pPr>
            <a:lvl2pPr marR="0" lvl="1"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9pPr>
          </a:lstStyle>
          <a:p>
            <a:pPr algn="ctr"/>
            <a:r>
              <a:rPr lang="en-US" altLang="en-US" sz="3200" kern="1200" dirty="0">
                <a:solidFill>
                  <a:schemeClr val="accent1"/>
                </a:solidFill>
              </a:rPr>
              <a:t>Arts Volunteerism</a:t>
            </a:r>
          </a:p>
        </p:txBody>
      </p:sp>
      <p:sp>
        <p:nvSpPr>
          <p:cNvPr id="6" name="TextBox 5">
            <a:extLst>
              <a:ext uri="{FF2B5EF4-FFF2-40B4-BE49-F238E27FC236}">
                <a16:creationId xmlns:a16="http://schemas.microsoft.com/office/drawing/2014/main" id="{AB57BEB2-3AEA-C7A0-2768-ADD5A8209D60}"/>
              </a:ext>
            </a:extLst>
          </p:cNvPr>
          <p:cNvSpPr txBox="1"/>
          <p:nvPr/>
        </p:nvSpPr>
        <p:spPr>
          <a:xfrm>
            <a:off x="0" y="4156745"/>
            <a:ext cx="9144000" cy="461665"/>
          </a:xfrm>
          <a:prstGeom prst="rect">
            <a:avLst/>
          </a:prstGeom>
          <a:noFill/>
        </p:spPr>
        <p:txBody>
          <a:bodyPr wrap="square">
            <a:spAutoFit/>
          </a:bodyPr>
          <a:lstStyle/>
          <a:p>
            <a:pPr algn="ctr"/>
            <a:r>
              <a:rPr lang="en-US" sz="2400" b="1" dirty="0">
                <a:latin typeface="Jost Medium" panose="020B0604020202020204" charset="0"/>
                <a:ea typeface="Jost Medium" panose="020B0604020202020204" charset="0"/>
              </a:rPr>
              <a:t>(Value of 2022 volunteer hour in Iowa = $28.09)</a:t>
            </a:r>
          </a:p>
        </p:txBody>
      </p:sp>
      <p:sp>
        <p:nvSpPr>
          <p:cNvPr id="2" name="Rectangle 4">
            <a:extLst>
              <a:ext uri="{FF2B5EF4-FFF2-40B4-BE49-F238E27FC236}">
                <a16:creationId xmlns:a16="http://schemas.microsoft.com/office/drawing/2014/main" id="{A79B9B67-5A71-D536-7C1C-3E89B40CA81B}"/>
              </a:ext>
            </a:extLst>
          </p:cNvPr>
          <p:cNvSpPr>
            <a:spLocks noChangeArrowheads="1"/>
          </p:cNvSpPr>
          <p:nvPr/>
        </p:nvSpPr>
        <p:spPr bwMode="auto">
          <a:xfrm>
            <a:off x="2367471" y="1554366"/>
            <a:ext cx="4409060" cy="2438400"/>
          </a:xfrm>
          <a:prstGeom prst="rect">
            <a:avLst/>
          </a:prstGeom>
          <a:noFill/>
          <a:ln w="9525">
            <a:noFill/>
            <a:miter lim="800000"/>
            <a:headEnd/>
            <a:tailEnd/>
          </a:ln>
          <a:effectLst/>
        </p:spPr>
        <p:txBody>
          <a:bodyPr/>
          <a:lstStyle/>
          <a:p>
            <a:pPr marL="342891" indent="-342891">
              <a:buClr>
                <a:srgbClr val="A50021"/>
              </a:buClr>
              <a:buFont typeface="Wingdings" pitchFamily="2" charset="2"/>
              <a:buChar char="Ø"/>
            </a:pPr>
            <a:r>
              <a:rPr lang="en-US" sz="2800" b="1" dirty="0">
                <a:solidFill>
                  <a:schemeClr val="accent6"/>
                </a:solidFill>
                <a:latin typeface="Jost" panose="020B0604020202020204" charset="0"/>
                <a:ea typeface="Jost" panose="020B0604020202020204" charset="0"/>
              </a:rPr>
              <a:t>20,353 volunteers</a:t>
            </a:r>
          </a:p>
          <a:p>
            <a:pPr marL="342891" indent="-342891">
              <a:buClr>
                <a:srgbClr val="A50021"/>
              </a:buClr>
              <a:buFont typeface="Wingdings" pitchFamily="2" charset="2"/>
              <a:buChar char="Ø"/>
            </a:pPr>
            <a:endParaRPr lang="en-US" sz="2800" b="1" dirty="0">
              <a:solidFill>
                <a:schemeClr val="accent6"/>
              </a:solidFill>
              <a:latin typeface="Jost" panose="020B0604020202020204" charset="0"/>
              <a:ea typeface="Jost" panose="020B0604020202020204" charset="0"/>
            </a:endParaRPr>
          </a:p>
          <a:p>
            <a:pPr marL="342891" indent="-342891">
              <a:buClr>
                <a:srgbClr val="A50021"/>
              </a:buClr>
              <a:buFont typeface="Wingdings" pitchFamily="2" charset="2"/>
              <a:buChar char="Ø"/>
            </a:pPr>
            <a:r>
              <a:rPr lang="en-US" sz="2800" b="1" dirty="0">
                <a:solidFill>
                  <a:schemeClr val="accent6"/>
                </a:solidFill>
                <a:latin typeface="Jost" panose="020B0604020202020204" charset="0"/>
                <a:ea typeface="Jost" panose="020B0604020202020204" charset="0"/>
              </a:rPr>
              <a:t>497,000 hours </a:t>
            </a:r>
          </a:p>
          <a:p>
            <a:pPr marL="342891" indent="-342891">
              <a:buClr>
                <a:srgbClr val="A50021"/>
              </a:buClr>
              <a:buFont typeface="Wingdings" pitchFamily="2" charset="2"/>
              <a:buChar char="Ø"/>
            </a:pPr>
            <a:endParaRPr lang="en-US" sz="2800" b="1" dirty="0">
              <a:solidFill>
                <a:schemeClr val="accent6"/>
              </a:solidFill>
              <a:latin typeface="Jost" panose="020B0604020202020204" charset="0"/>
              <a:ea typeface="Jost" panose="020B0604020202020204" charset="0"/>
            </a:endParaRPr>
          </a:p>
          <a:p>
            <a:pPr marL="342891" indent="-342891">
              <a:buClr>
                <a:srgbClr val="A50021"/>
              </a:buClr>
              <a:buFont typeface="Wingdings" pitchFamily="2" charset="2"/>
              <a:buChar char="Ø"/>
            </a:pPr>
            <a:r>
              <a:rPr lang="en-US" sz="2800" b="1" dirty="0">
                <a:solidFill>
                  <a:schemeClr val="accent6"/>
                </a:solidFill>
                <a:latin typeface="Jost" panose="020B0604020202020204" charset="0"/>
                <a:ea typeface="Jost" panose="020B0604020202020204" charset="0"/>
              </a:rPr>
              <a:t>$14 million value</a:t>
            </a:r>
          </a:p>
        </p:txBody>
      </p:sp>
    </p:spTree>
    <p:extLst>
      <p:ext uri="{BB962C8B-B14F-4D97-AF65-F5344CB8AC3E}">
        <p14:creationId xmlns:p14="http://schemas.microsoft.com/office/powerpoint/2010/main" val="3519146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4" name="Picture 3">
            <a:extLst>
              <a:ext uri="{FF2B5EF4-FFF2-40B4-BE49-F238E27FC236}">
                <a16:creationId xmlns:a16="http://schemas.microsoft.com/office/drawing/2014/main" id="{A157AFAB-D8E3-F992-3D78-AE04227A1A52}"/>
              </a:ext>
            </a:extLst>
          </p:cNvPr>
          <p:cNvPicPr>
            <a:picLocks noChangeAspect="1"/>
          </p:cNvPicPr>
          <p:nvPr/>
        </p:nvPicPr>
        <p:blipFill>
          <a:blip r:embed="rId3"/>
          <a:stretch>
            <a:fillRect/>
          </a:stretch>
        </p:blipFill>
        <p:spPr>
          <a:xfrm>
            <a:off x="-10160" y="375158"/>
            <a:ext cx="9144000" cy="398678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2" name="Title 2">
            <a:extLst>
              <a:ext uri="{FF2B5EF4-FFF2-40B4-BE49-F238E27FC236}">
                <a16:creationId xmlns:a16="http://schemas.microsoft.com/office/drawing/2014/main" id="{4E667274-2757-563C-AAAE-563837B98E20}"/>
              </a:ext>
            </a:extLst>
          </p:cNvPr>
          <p:cNvSpPr txBox="1">
            <a:spLocks/>
          </p:cNvSpPr>
          <p:nvPr/>
        </p:nvSpPr>
        <p:spPr bwMode="auto">
          <a:xfrm>
            <a:off x="1" y="248273"/>
            <a:ext cx="91313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600"/>
              <a:buFont typeface="Jost"/>
              <a:buNone/>
              <a:defRPr sz="2600" b="1" i="0" u="none" strike="noStrike" cap="none">
                <a:solidFill>
                  <a:srgbClr val="FFFFFF"/>
                </a:solidFill>
                <a:latin typeface="Jost"/>
                <a:ea typeface="Jost"/>
                <a:cs typeface="Jost"/>
                <a:sym typeface="Jost"/>
              </a:defRPr>
            </a:lvl1pPr>
            <a:lvl2pPr marR="0" lvl="1"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9pPr>
          </a:lstStyle>
          <a:p>
            <a:pPr algn="ctr"/>
            <a:r>
              <a:rPr lang="en-US" altLang="en-US" sz="3200" kern="1200" dirty="0">
                <a:solidFill>
                  <a:schemeClr val="lt1"/>
                </a:solidFill>
              </a:rPr>
              <a:t>Arts &amp; Culture is Valued by the Public</a:t>
            </a:r>
          </a:p>
        </p:txBody>
      </p:sp>
      <p:pic>
        <p:nvPicPr>
          <p:cNvPr id="6" name="Picture 5">
            <a:extLst>
              <a:ext uri="{FF2B5EF4-FFF2-40B4-BE49-F238E27FC236}">
                <a16:creationId xmlns:a16="http://schemas.microsoft.com/office/drawing/2014/main" id="{893F8823-733D-6C00-8A56-B78D9E122D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2216" y="4293573"/>
            <a:ext cx="1605755" cy="311396"/>
          </a:xfrm>
          <a:prstGeom prst="rect">
            <a:avLst/>
          </a:prstGeom>
        </p:spPr>
      </p:pic>
      <p:sp>
        <p:nvSpPr>
          <p:cNvPr id="7" name="TextBox 6">
            <a:extLst>
              <a:ext uri="{FF2B5EF4-FFF2-40B4-BE49-F238E27FC236}">
                <a16:creationId xmlns:a16="http://schemas.microsoft.com/office/drawing/2014/main" id="{32890173-C381-8324-3C4E-0FC0A61D711E}"/>
              </a:ext>
            </a:extLst>
          </p:cNvPr>
          <p:cNvSpPr txBox="1"/>
          <p:nvPr/>
        </p:nvSpPr>
        <p:spPr>
          <a:xfrm>
            <a:off x="-125814" y="4293572"/>
            <a:ext cx="1874441" cy="307777"/>
          </a:xfrm>
          <a:prstGeom prst="rect">
            <a:avLst/>
          </a:prstGeom>
          <a:noFill/>
        </p:spPr>
        <p:txBody>
          <a:bodyPr wrap="square">
            <a:spAutoFit/>
          </a:bodyPr>
          <a:lstStyle/>
          <a:p>
            <a:pPr algn="ctr"/>
            <a:r>
              <a:rPr lang="en-US" b="1" dirty="0">
                <a:solidFill>
                  <a:schemeClr val="accent3"/>
                </a:solidFill>
              </a:rPr>
              <a:t>@ArtsInfoGuy</a:t>
            </a:r>
          </a:p>
        </p:txBody>
      </p:sp>
      <p:pic>
        <p:nvPicPr>
          <p:cNvPr id="4" name="Picture 3">
            <a:extLst>
              <a:ext uri="{FF2B5EF4-FFF2-40B4-BE49-F238E27FC236}">
                <a16:creationId xmlns:a16="http://schemas.microsoft.com/office/drawing/2014/main" id="{F3EC5636-6509-C7AC-92D3-BC1EEE22BBD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54873" y="941595"/>
            <a:ext cx="2373131" cy="3278783"/>
          </a:xfrm>
          <a:prstGeom prst="rect">
            <a:avLst/>
          </a:prstGeom>
          <a:ln>
            <a:solidFill>
              <a:schemeClr val="accent2"/>
            </a:solidFill>
          </a:ln>
        </p:spPr>
      </p:pic>
      <p:pic>
        <p:nvPicPr>
          <p:cNvPr id="5" name="Picture 4">
            <a:extLst>
              <a:ext uri="{FF2B5EF4-FFF2-40B4-BE49-F238E27FC236}">
                <a16:creationId xmlns:a16="http://schemas.microsoft.com/office/drawing/2014/main" id="{4321C763-49ED-3BCA-5423-125F2DD006C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967311" y="941595"/>
            <a:ext cx="2350068" cy="3278783"/>
          </a:xfrm>
          <a:prstGeom prst="rect">
            <a:avLst/>
          </a:prstGeom>
          <a:ln>
            <a:solidFill>
              <a:schemeClr val="accent2"/>
            </a:solidFill>
          </a:ln>
        </p:spPr>
      </p:pic>
    </p:spTree>
    <p:extLst>
      <p:ext uri="{BB962C8B-B14F-4D97-AF65-F5344CB8AC3E}">
        <p14:creationId xmlns:p14="http://schemas.microsoft.com/office/powerpoint/2010/main" val="1721356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itle 1">
            <a:extLst>
              <a:ext uri="{FF2B5EF4-FFF2-40B4-BE49-F238E27FC236}">
                <a16:creationId xmlns:a16="http://schemas.microsoft.com/office/drawing/2014/main" id="{6FD5FE44-A037-7E10-2608-AC61A5C06C0B}"/>
              </a:ext>
            </a:extLst>
          </p:cNvPr>
          <p:cNvSpPr txBox="1">
            <a:spLocks/>
          </p:cNvSpPr>
          <p:nvPr/>
        </p:nvSpPr>
        <p:spPr>
          <a:xfrm>
            <a:off x="2" y="139386"/>
            <a:ext cx="9143999" cy="541121"/>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defTabSz="685783">
              <a:buClrTx/>
              <a:defRPr/>
            </a:pPr>
            <a:r>
              <a:rPr lang="en-US" sz="3200" b="1" kern="1200" dirty="0">
                <a:solidFill>
                  <a:schemeClr val="lt1"/>
                </a:solidFill>
                <a:latin typeface="Jost"/>
                <a:ea typeface="Jost"/>
                <a:sym typeface="Jost"/>
              </a:rPr>
              <a:t>Arts &amp; Creative Economy in Iowa</a:t>
            </a:r>
          </a:p>
          <a:p>
            <a:pPr defTabSz="685783">
              <a:buClrTx/>
              <a:defRPr/>
            </a:pPr>
            <a:r>
              <a:rPr lang="en-US" sz="2800" b="1" kern="1200" dirty="0">
                <a:solidFill>
                  <a:schemeClr val="lt1"/>
                </a:solidFill>
                <a:latin typeface="Jost"/>
                <a:ea typeface="Jost"/>
                <a:sym typeface="Jost"/>
              </a:rPr>
              <a:t>$4.5 Billion—2.1% of GSP—39,391 Jobs</a:t>
            </a:r>
          </a:p>
        </p:txBody>
      </p:sp>
      <p:sp>
        <p:nvSpPr>
          <p:cNvPr id="8" name="Rectangle 7">
            <a:extLst>
              <a:ext uri="{FF2B5EF4-FFF2-40B4-BE49-F238E27FC236}">
                <a16:creationId xmlns:a16="http://schemas.microsoft.com/office/drawing/2014/main" id="{B166EC17-B1F0-109E-D471-AFDE76DF0DD3}"/>
              </a:ext>
            </a:extLst>
          </p:cNvPr>
          <p:cNvSpPr>
            <a:spLocks noChangeArrowheads="1"/>
          </p:cNvSpPr>
          <p:nvPr/>
        </p:nvSpPr>
        <p:spPr bwMode="auto">
          <a:xfrm>
            <a:off x="54637" y="4392514"/>
            <a:ext cx="3792095" cy="3002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342891" eaLnBrk="0" fontAlgn="base" hangingPunct="0">
              <a:spcBef>
                <a:spcPct val="0"/>
              </a:spcBef>
              <a:spcAft>
                <a:spcPct val="0"/>
              </a:spcAft>
              <a:buClrTx/>
              <a:defRPr/>
            </a:pPr>
            <a:r>
              <a:rPr lang="en-US" sz="1351" b="1" kern="1200" dirty="0">
                <a:solidFill>
                  <a:srgbClr val="FFFFFF">
                    <a:lumMod val="65000"/>
                    <a:lumOff val="35000"/>
                  </a:srgbClr>
                </a:solidFill>
                <a:latin typeface="Times New Roman"/>
              </a:rPr>
              <a:t>Source: U.S. Bureau of Economic Analysis</a:t>
            </a:r>
          </a:p>
        </p:txBody>
      </p:sp>
      <p:sp>
        <p:nvSpPr>
          <p:cNvPr id="9" name="Rectangle 8">
            <a:extLst>
              <a:ext uri="{FF2B5EF4-FFF2-40B4-BE49-F238E27FC236}">
                <a16:creationId xmlns:a16="http://schemas.microsoft.com/office/drawing/2014/main" id="{52A8B222-3121-2CCA-A31A-A55821A2F7F3}"/>
              </a:ext>
            </a:extLst>
          </p:cNvPr>
          <p:cNvSpPr>
            <a:spLocks noChangeArrowheads="1"/>
          </p:cNvSpPr>
          <p:nvPr/>
        </p:nvSpPr>
        <p:spPr bwMode="auto">
          <a:xfrm>
            <a:off x="5004487" y="1311082"/>
            <a:ext cx="3973436" cy="286232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342891" eaLnBrk="0" fontAlgn="base" hangingPunct="0">
              <a:spcBef>
                <a:spcPct val="0"/>
              </a:spcBef>
              <a:spcAft>
                <a:spcPct val="0"/>
              </a:spcAft>
              <a:buClrTx/>
              <a:defRPr/>
            </a:pPr>
            <a:r>
              <a:rPr lang="en-US" sz="2000" b="1" kern="1200" dirty="0">
                <a:solidFill>
                  <a:srgbClr val="FFFFFF">
                    <a:lumMod val="65000"/>
                    <a:lumOff val="35000"/>
                  </a:srgbClr>
                </a:solidFill>
                <a:latin typeface="Jost" panose="020B0604020202020204" charset="0"/>
                <a:ea typeface="Jost" panose="020B0604020202020204" charset="0"/>
                <a:cs typeface="Arial" panose="020B0604020202020204" pitchFamily="34" charset="0"/>
              </a:rPr>
              <a:t>Bigger than Utilities, Education, Mining!</a:t>
            </a:r>
          </a:p>
          <a:p>
            <a:pPr defTabSz="342891" eaLnBrk="0" fontAlgn="base" hangingPunct="0">
              <a:spcBef>
                <a:spcPct val="0"/>
              </a:spcBef>
              <a:spcAft>
                <a:spcPct val="0"/>
              </a:spcAft>
              <a:buClrTx/>
              <a:defRPr/>
            </a:pPr>
            <a:endParaRPr lang="en-US" sz="2000" b="1" kern="1200" dirty="0">
              <a:solidFill>
                <a:srgbClr val="FFFFFF">
                  <a:lumMod val="65000"/>
                  <a:lumOff val="35000"/>
                </a:srgbClr>
              </a:solidFill>
              <a:latin typeface="Jost" panose="020B0604020202020204" charset="0"/>
              <a:ea typeface="Jost" panose="020B0604020202020204" charset="0"/>
              <a:cs typeface="Arial" panose="020B0604020202020204" pitchFamily="34" charset="0"/>
            </a:endParaRPr>
          </a:p>
          <a:p>
            <a:pPr defTabSz="342891" eaLnBrk="0" fontAlgn="base" hangingPunct="0">
              <a:spcBef>
                <a:spcPct val="0"/>
              </a:spcBef>
              <a:spcAft>
                <a:spcPct val="0"/>
              </a:spcAft>
              <a:buClrTx/>
              <a:defRPr/>
            </a:pPr>
            <a:r>
              <a:rPr lang="en-US" sz="2000" b="1" kern="1200" dirty="0">
                <a:solidFill>
                  <a:srgbClr val="FFFFFF">
                    <a:lumMod val="65000"/>
                    <a:lumOff val="35000"/>
                  </a:srgbClr>
                </a:solidFill>
                <a:latin typeface="Jost" panose="020B0604020202020204" charset="0"/>
                <a:ea typeface="Jost" panose="020B0604020202020204" charset="0"/>
                <a:cs typeface="Arial" panose="020B0604020202020204" pitchFamily="34" charset="0"/>
              </a:rPr>
              <a:t>Accelerates economic recovery</a:t>
            </a:r>
          </a:p>
          <a:p>
            <a:pPr defTabSz="342891" eaLnBrk="0" fontAlgn="base" hangingPunct="0">
              <a:spcBef>
                <a:spcPct val="0"/>
              </a:spcBef>
              <a:spcAft>
                <a:spcPct val="0"/>
              </a:spcAft>
              <a:buClrTx/>
              <a:defRPr/>
            </a:pPr>
            <a:endParaRPr lang="en-US" sz="2000" b="1" kern="1200" dirty="0">
              <a:solidFill>
                <a:srgbClr val="FFFFFF">
                  <a:lumMod val="65000"/>
                  <a:lumOff val="35000"/>
                </a:srgbClr>
              </a:solidFill>
              <a:latin typeface="Jost" panose="020B0604020202020204" charset="0"/>
              <a:ea typeface="Jost" panose="020B0604020202020204" charset="0"/>
              <a:cs typeface="Arial" panose="020B0604020202020204" pitchFamily="34" charset="0"/>
            </a:endParaRPr>
          </a:p>
          <a:p>
            <a:pPr defTabSz="342891" eaLnBrk="0" fontAlgn="base" hangingPunct="0">
              <a:spcBef>
                <a:spcPct val="0"/>
              </a:spcBef>
              <a:spcAft>
                <a:spcPct val="0"/>
              </a:spcAft>
              <a:buClrTx/>
              <a:defRPr/>
            </a:pPr>
            <a:r>
              <a:rPr lang="en-US" sz="2000" b="1" kern="1200" dirty="0">
                <a:solidFill>
                  <a:srgbClr val="FFFFFF">
                    <a:lumMod val="65000"/>
                    <a:lumOff val="35000"/>
                  </a:srgbClr>
                </a:solidFill>
                <a:latin typeface="Jost" panose="020B0604020202020204" charset="0"/>
                <a:ea typeface="Jost" panose="020B0604020202020204" charset="0"/>
                <a:cs typeface="Arial" panose="020B0604020202020204" pitchFamily="34" charset="0"/>
              </a:rPr>
              <a:t>Diversifies economy</a:t>
            </a:r>
          </a:p>
          <a:p>
            <a:pPr defTabSz="342891" eaLnBrk="0" fontAlgn="base" hangingPunct="0">
              <a:spcBef>
                <a:spcPct val="0"/>
              </a:spcBef>
              <a:spcAft>
                <a:spcPct val="0"/>
              </a:spcAft>
              <a:buClrTx/>
              <a:defRPr/>
            </a:pPr>
            <a:endParaRPr lang="en-US" sz="2000" b="1" kern="1200" dirty="0">
              <a:solidFill>
                <a:srgbClr val="FFFFFF">
                  <a:lumMod val="65000"/>
                  <a:lumOff val="35000"/>
                </a:srgbClr>
              </a:solidFill>
              <a:latin typeface="Jost" panose="020B0604020202020204" charset="0"/>
              <a:ea typeface="Jost" panose="020B0604020202020204" charset="0"/>
              <a:cs typeface="Arial" panose="020B0604020202020204" pitchFamily="34" charset="0"/>
            </a:endParaRPr>
          </a:p>
          <a:p>
            <a:pPr defTabSz="342891" eaLnBrk="0" fontAlgn="base" hangingPunct="0">
              <a:spcBef>
                <a:spcPct val="0"/>
              </a:spcBef>
              <a:spcAft>
                <a:spcPct val="0"/>
              </a:spcAft>
              <a:buClrTx/>
              <a:defRPr/>
            </a:pPr>
            <a:r>
              <a:rPr lang="en-US" sz="2000" b="1" kern="1200" dirty="0">
                <a:solidFill>
                  <a:srgbClr val="FFFFFF">
                    <a:lumMod val="65000"/>
                    <a:lumOff val="35000"/>
                  </a:srgbClr>
                </a:solidFill>
                <a:latin typeface="Jost" panose="020B0604020202020204" charset="0"/>
                <a:ea typeface="Jost" panose="020B0604020202020204" charset="0"/>
                <a:cs typeface="Arial" panose="020B0604020202020204" pitchFamily="34" charset="0"/>
              </a:rPr>
              <a:t>Stimulates statewide job growth</a:t>
            </a:r>
          </a:p>
          <a:p>
            <a:pPr defTabSz="342891" eaLnBrk="0" fontAlgn="base" hangingPunct="0">
              <a:spcBef>
                <a:spcPct val="0"/>
              </a:spcBef>
              <a:spcAft>
                <a:spcPct val="0"/>
              </a:spcAft>
              <a:buClrTx/>
              <a:defRPr/>
            </a:pPr>
            <a:endParaRPr lang="en-US" sz="2000" b="1" kern="1200" dirty="0">
              <a:solidFill>
                <a:srgbClr val="FFFFFF">
                  <a:lumMod val="65000"/>
                  <a:lumOff val="35000"/>
                </a:srgbClr>
              </a:solidFill>
              <a:latin typeface="Jost" panose="020B0604020202020204" charset="0"/>
              <a:ea typeface="Jost" panose="020B0604020202020204" charset="0"/>
              <a:cs typeface="Arial" panose="020B0604020202020204" pitchFamily="34" charset="0"/>
            </a:endParaRPr>
          </a:p>
        </p:txBody>
      </p:sp>
      <p:sp>
        <p:nvSpPr>
          <p:cNvPr id="10" name="TextBox 9">
            <a:extLst>
              <a:ext uri="{FF2B5EF4-FFF2-40B4-BE49-F238E27FC236}">
                <a16:creationId xmlns:a16="http://schemas.microsoft.com/office/drawing/2014/main" id="{2FBC6A8B-CE21-081B-EEB6-0AAE67A4A0B7}"/>
              </a:ext>
            </a:extLst>
          </p:cNvPr>
          <p:cNvSpPr txBox="1"/>
          <p:nvPr/>
        </p:nvSpPr>
        <p:spPr>
          <a:xfrm>
            <a:off x="37579" y="4016816"/>
            <a:ext cx="9144000" cy="369332"/>
          </a:xfrm>
          <a:prstGeom prst="rect">
            <a:avLst/>
          </a:prstGeom>
          <a:noFill/>
        </p:spPr>
        <p:txBody>
          <a:bodyPr wrap="square">
            <a:spAutoFit/>
          </a:bodyPr>
          <a:lstStyle/>
          <a:p>
            <a:pPr defTabSz="342891" eaLnBrk="0" fontAlgn="base" hangingPunct="0">
              <a:spcBef>
                <a:spcPct val="0"/>
              </a:spcBef>
              <a:spcAft>
                <a:spcPct val="0"/>
              </a:spcAft>
              <a:buClrTx/>
            </a:pPr>
            <a:r>
              <a:rPr lang="en-US" sz="1800" b="1" i="1" kern="1200" dirty="0">
                <a:solidFill>
                  <a:srgbClr val="FFFFFF"/>
                </a:solidFill>
                <a:latin typeface="Jost" panose="020B0604020202020204" charset="0"/>
                <a:ea typeface="Jost" panose="020B0604020202020204" charset="0"/>
                <a:cs typeface="Arial" pitchFamily="34" charset="0"/>
              </a:rPr>
              <a:t>U.S.: $1.02 Trillion—4.4 Percent of GDP—4.9 Million Jobs (2021)</a:t>
            </a:r>
            <a:endParaRPr lang="en-US" sz="1800" kern="1200" dirty="0">
              <a:solidFill>
                <a:srgbClr val="FFFFFF"/>
              </a:solidFill>
              <a:latin typeface="Jost" panose="020B0604020202020204" charset="0"/>
              <a:ea typeface="Jost" panose="020B0604020202020204" charset="0"/>
              <a:cs typeface="+mn-cs"/>
            </a:endParaRPr>
          </a:p>
        </p:txBody>
      </p:sp>
      <p:pic>
        <p:nvPicPr>
          <p:cNvPr id="11" name="Picture 10">
            <a:extLst>
              <a:ext uri="{FF2B5EF4-FFF2-40B4-BE49-F238E27FC236}">
                <a16:creationId xmlns:a16="http://schemas.microsoft.com/office/drawing/2014/main" id="{CFE02B3A-EB00-6D46-52DD-950AAAD34E0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0933" y="1236983"/>
            <a:ext cx="3787559" cy="2671139"/>
          </a:xfrm>
          <a:prstGeom prst="rect">
            <a:avLst/>
          </a:prstGeom>
        </p:spPr>
      </p:pic>
    </p:spTree>
    <p:extLst>
      <p:ext uri="{BB962C8B-B14F-4D97-AF65-F5344CB8AC3E}">
        <p14:creationId xmlns:p14="http://schemas.microsoft.com/office/powerpoint/2010/main" val="2454149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4" name="Title 2">
            <a:extLst>
              <a:ext uri="{FF2B5EF4-FFF2-40B4-BE49-F238E27FC236}">
                <a16:creationId xmlns:a16="http://schemas.microsoft.com/office/drawing/2014/main" id="{FE82291C-AF0A-07BA-166A-61716883667A}"/>
              </a:ext>
            </a:extLst>
          </p:cNvPr>
          <p:cNvSpPr txBox="1">
            <a:spLocks/>
          </p:cNvSpPr>
          <p:nvPr/>
        </p:nvSpPr>
        <p:spPr bwMode="auto">
          <a:xfrm>
            <a:off x="0" y="258385"/>
            <a:ext cx="9144000" cy="614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600"/>
              <a:buFont typeface="Jost"/>
              <a:buNone/>
              <a:defRPr sz="2600" b="1" i="0" u="none" strike="noStrike" cap="none">
                <a:solidFill>
                  <a:srgbClr val="FFFFFF"/>
                </a:solidFill>
                <a:latin typeface="Jost"/>
                <a:ea typeface="Jost"/>
                <a:cs typeface="Jost"/>
                <a:sym typeface="Jost"/>
              </a:defRPr>
            </a:lvl1pPr>
            <a:lvl2pPr marR="0" lvl="1"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9pPr>
          </a:lstStyle>
          <a:p>
            <a:pPr algn="ctr"/>
            <a:r>
              <a:rPr lang="en-US" altLang="en-US" sz="3200" kern="1200" dirty="0">
                <a:solidFill>
                  <a:schemeClr val="lt1"/>
                </a:solidFill>
                <a:sym typeface="Arial"/>
              </a:rPr>
              <a:t>Our Jobs Require Creativity</a:t>
            </a:r>
          </a:p>
        </p:txBody>
      </p:sp>
      <p:pic>
        <p:nvPicPr>
          <p:cNvPr id="2" name="Picture 1">
            <a:extLst>
              <a:ext uri="{FF2B5EF4-FFF2-40B4-BE49-F238E27FC236}">
                <a16:creationId xmlns:a16="http://schemas.microsoft.com/office/drawing/2014/main" id="{8C79268C-D2C3-94D9-E110-C9DA7F1026A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09123" y="872982"/>
            <a:ext cx="6525755" cy="3670737"/>
          </a:xfrm>
          <a:prstGeom prst="rect">
            <a:avLst/>
          </a:prstGeom>
        </p:spPr>
      </p:pic>
    </p:spTree>
    <p:extLst>
      <p:ext uri="{BB962C8B-B14F-4D97-AF65-F5344CB8AC3E}">
        <p14:creationId xmlns:p14="http://schemas.microsoft.com/office/powerpoint/2010/main" val="2230308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4" name="Title 2">
            <a:extLst>
              <a:ext uri="{FF2B5EF4-FFF2-40B4-BE49-F238E27FC236}">
                <a16:creationId xmlns:a16="http://schemas.microsoft.com/office/drawing/2014/main" id="{FE82291C-AF0A-07BA-166A-61716883667A}"/>
              </a:ext>
            </a:extLst>
          </p:cNvPr>
          <p:cNvSpPr txBox="1">
            <a:spLocks/>
          </p:cNvSpPr>
          <p:nvPr/>
        </p:nvSpPr>
        <p:spPr bwMode="auto">
          <a:xfrm>
            <a:off x="0" y="258385"/>
            <a:ext cx="9144000" cy="614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600"/>
              <a:buFont typeface="Jost"/>
              <a:buNone/>
              <a:defRPr sz="2600" b="1" i="0" u="none" strike="noStrike" cap="none">
                <a:solidFill>
                  <a:srgbClr val="FFFFFF"/>
                </a:solidFill>
                <a:latin typeface="Jost"/>
                <a:ea typeface="Jost"/>
                <a:cs typeface="Jost"/>
                <a:sym typeface="Jost"/>
              </a:defRPr>
            </a:lvl1pPr>
            <a:lvl2pPr marR="0" lvl="1"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9pPr>
          </a:lstStyle>
          <a:p>
            <a:pPr algn="ctr"/>
            <a:r>
              <a:rPr lang="en-US" altLang="en-US" sz="3200" kern="1200" dirty="0">
                <a:solidFill>
                  <a:schemeClr val="lt1"/>
                </a:solidFill>
                <a:sym typeface="Arial"/>
              </a:rPr>
              <a:t>Importance of Creativity in the Workplace</a:t>
            </a:r>
          </a:p>
        </p:txBody>
      </p:sp>
      <p:pic>
        <p:nvPicPr>
          <p:cNvPr id="3" name="Picture 1">
            <a:extLst>
              <a:ext uri="{FF2B5EF4-FFF2-40B4-BE49-F238E27FC236}">
                <a16:creationId xmlns:a16="http://schemas.microsoft.com/office/drawing/2014/main" id="{7FCC66E5-B88B-A032-9D99-DB24408D199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46686" y="904896"/>
            <a:ext cx="4224015" cy="301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EB46AF84-DF79-B5E2-5057-6143D1E5A07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1800" y="2834698"/>
            <a:ext cx="2858787" cy="883547"/>
          </a:xfrm>
          <a:prstGeom prst="rect">
            <a:avLst/>
          </a:prstGeom>
          <a:ln w="31750">
            <a:solidFill>
              <a:srgbClr val="FF0000"/>
            </a:solidFill>
          </a:ln>
        </p:spPr>
      </p:pic>
      <p:sp>
        <p:nvSpPr>
          <p:cNvPr id="6" name="TextBox 5">
            <a:extLst>
              <a:ext uri="{FF2B5EF4-FFF2-40B4-BE49-F238E27FC236}">
                <a16:creationId xmlns:a16="http://schemas.microsoft.com/office/drawing/2014/main" id="{A5359101-24EF-09F0-F766-463E127F1581}"/>
              </a:ext>
            </a:extLst>
          </p:cNvPr>
          <p:cNvSpPr txBox="1"/>
          <p:nvPr/>
        </p:nvSpPr>
        <p:spPr>
          <a:xfrm>
            <a:off x="2" y="4002120"/>
            <a:ext cx="9143999" cy="584775"/>
          </a:xfrm>
          <a:prstGeom prst="rect">
            <a:avLst/>
          </a:prstGeom>
          <a:noFill/>
        </p:spPr>
        <p:txBody>
          <a:bodyPr wrap="square">
            <a:spAutoFit/>
          </a:bodyPr>
          <a:lstStyle/>
          <a:p>
            <a:r>
              <a:rPr lang="en-US" sz="1600" dirty="0">
                <a:solidFill>
                  <a:schemeClr val="accent3"/>
                </a:solidFill>
                <a:latin typeface="Jost" panose="020B0604020202020204" charset="0"/>
                <a:ea typeface="Jost" panose="020B0604020202020204" charset="0"/>
                <a:cs typeface="Calibri" panose="020F0502020204030204" pitchFamily="34" charset="0"/>
              </a:rPr>
              <a:t>“Soft skills are the essential interpersonal skills that make or break our ability to get things done. We think of them as foundational and every professional should be working to build them.” </a:t>
            </a:r>
            <a:endParaRPr lang="en-US" sz="1200" dirty="0">
              <a:solidFill>
                <a:schemeClr val="accent3"/>
              </a:solidFill>
              <a:latin typeface="Jost" panose="020B0604020202020204" charset="0"/>
              <a:ea typeface="Jost" panose="020B0604020202020204" charset="0"/>
              <a:cs typeface="Calibri" panose="020F0502020204030204" pitchFamily="34" charset="0"/>
            </a:endParaRPr>
          </a:p>
        </p:txBody>
      </p:sp>
    </p:spTree>
    <p:extLst>
      <p:ext uri="{BB962C8B-B14F-4D97-AF65-F5344CB8AC3E}">
        <p14:creationId xmlns:p14="http://schemas.microsoft.com/office/powerpoint/2010/main" val="3444666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2" name="Picture 2">
            <a:extLst>
              <a:ext uri="{FF2B5EF4-FFF2-40B4-BE49-F238E27FC236}">
                <a16:creationId xmlns:a16="http://schemas.microsoft.com/office/drawing/2014/main" id="{A0895309-C72F-72CB-2A42-05EBEE0DC8B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931319" y="317499"/>
            <a:ext cx="3281363" cy="4228667"/>
          </a:xfrm>
          <a:prstGeom prst="rect">
            <a:avLst/>
          </a:prstGeom>
          <a:noFill/>
          <a:ln w="19050">
            <a:solidFill>
              <a:schemeClr val="accent2"/>
            </a:solidFill>
            <a:miter lim="800000"/>
            <a:headEnd/>
            <a:tailEnd/>
          </a:ln>
          <a:effectLst/>
        </p:spPr>
      </p:pic>
    </p:spTree>
    <p:extLst>
      <p:ext uri="{BB962C8B-B14F-4D97-AF65-F5344CB8AC3E}">
        <p14:creationId xmlns:p14="http://schemas.microsoft.com/office/powerpoint/2010/main" val="4217018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2" name="Picture 4" descr="Band kicked off the field">
            <a:hlinkClick r:id="rId3" tooltip="The band performs at a competition at Millbrook High School where they won 'Best Music.'"/>
            <a:extLst>
              <a:ext uri="{FF2B5EF4-FFF2-40B4-BE49-F238E27FC236}">
                <a16:creationId xmlns:a16="http://schemas.microsoft.com/office/drawing/2014/main" id="{A79306E5-BE9E-B3B3-EBA1-B923DA215F8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7894" y="3576111"/>
            <a:ext cx="1499463" cy="996519"/>
          </a:xfrm>
          <a:prstGeom prst="rect">
            <a:avLst/>
          </a:prstGeom>
          <a:noFill/>
          <a:ln w="19050">
            <a:solidFill>
              <a:schemeClr val="accent2"/>
            </a:solidFill>
            <a:miter lim="800000"/>
            <a:headEnd/>
            <a:tailEnd/>
          </a:ln>
          <a:effectLst/>
        </p:spPr>
      </p:pic>
      <p:pic>
        <p:nvPicPr>
          <p:cNvPr id="3" name="Picture 6" descr="Students in ceramics teacher Tamera Burns’s class picked some of their work to show.  The display consists of wheel thrown pieces, coil pots, hand built tiles, and sgraffito.  Credit: Susie Buck and Molly Lynch for Manchester Essex Multimedia Online">
            <a:extLst>
              <a:ext uri="{FF2B5EF4-FFF2-40B4-BE49-F238E27FC236}">
                <a16:creationId xmlns:a16="http://schemas.microsoft.com/office/drawing/2014/main" id="{F03A08A3-AB20-6628-4525-12B79701078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20594" y="3790583"/>
            <a:ext cx="1702815" cy="839744"/>
          </a:xfrm>
          <a:prstGeom prst="rect">
            <a:avLst/>
          </a:prstGeom>
          <a:noFill/>
          <a:ln w="19050">
            <a:solidFill>
              <a:schemeClr val="accent2"/>
            </a:solidFill>
            <a:miter lim="800000"/>
            <a:headEnd/>
            <a:tailEnd/>
          </a:ln>
          <a:effectLst/>
        </p:spPr>
      </p:pic>
      <p:pic>
        <p:nvPicPr>
          <p:cNvPr id="4" name="Picture 2" descr="GCSE Exams">
            <a:extLst>
              <a:ext uri="{FF2B5EF4-FFF2-40B4-BE49-F238E27FC236}">
                <a16:creationId xmlns:a16="http://schemas.microsoft.com/office/drawing/2014/main" id="{05C77F32-3C9B-D341-B7A4-4F70C386B219}"/>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189481" y="872979"/>
            <a:ext cx="4765041" cy="2792499"/>
          </a:xfrm>
          <a:prstGeom prst="rect">
            <a:avLst/>
          </a:prstGeom>
          <a:noFill/>
          <a:ln w="19050">
            <a:solidFill>
              <a:schemeClr val="accent2"/>
            </a:solidFill>
            <a:miter lim="800000"/>
            <a:headEnd/>
            <a:tailEnd/>
          </a:ln>
          <a:effectLst/>
        </p:spPr>
      </p:pic>
      <p:pic>
        <p:nvPicPr>
          <p:cNvPr id="5" name="Picture 8" descr="Arts &amp; Learning Theatre classes">
            <a:hlinkClick r:id="rId7"/>
            <a:extLst>
              <a:ext uri="{FF2B5EF4-FFF2-40B4-BE49-F238E27FC236}">
                <a16:creationId xmlns:a16="http://schemas.microsoft.com/office/drawing/2014/main" id="{D483D966-C579-3844-5522-49508930A6FE}"/>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146645" y="3516797"/>
            <a:ext cx="1702815" cy="1095476"/>
          </a:xfrm>
          <a:prstGeom prst="rect">
            <a:avLst/>
          </a:prstGeom>
          <a:noFill/>
          <a:ln w="19050">
            <a:solidFill>
              <a:schemeClr val="accent2"/>
            </a:solidFill>
            <a:miter lim="800000"/>
            <a:headEnd/>
            <a:tailEnd/>
          </a:ln>
          <a:effectLst/>
        </p:spPr>
      </p:pic>
      <p:sp>
        <p:nvSpPr>
          <p:cNvPr id="6" name="Title 2">
            <a:extLst>
              <a:ext uri="{FF2B5EF4-FFF2-40B4-BE49-F238E27FC236}">
                <a16:creationId xmlns:a16="http://schemas.microsoft.com/office/drawing/2014/main" id="{623253B6-F1B0-E73D-B6C8-A13C45FAD297}"/>
              </a:ext>
            </a:extLst>
          </p:cNvPr>
          <p:cNvSpPr txBox="1">
            <a:spLocks/>
          </p:cNvSpPr>
          <p:nvPr/>
        </p:nvSpPr>
        <p:spPr bwMode="auto">
          <a:xfrm>
            <a:off x="0" y="227905"/>
            <a:ext cx="9144000" cy="614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600"/>
              <a:buFont typeface="Jost"/>
              <a:buNone/>
              <a:defRPr sz="2600" b="1" i="0" u="none" strike="noStrike" cap="none">
                <a:solidFill>
                  <a:srgbClr val="FFFFFF"/>
                </a:solidFill>
                <a:latin typeface="Jost"/>
                <a:ea typeface="Jost"/>
                <a:cs typeface="Jost"/>
                <a:sym typeface="Jost"/>
              </a:defRPr>
            </a:lvl1pPr>
            <a:lvl2pPr marR="0" lvl="1"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9pPr>
          </a:lstStyle>
          <a:p>
            <a:pPr algn="ctr"/>
            <a:r>
              <a:rPr lang="en-US" altLang="en-US" sz="3200" kern="1200" dirty="0">
                <a:solidFill>
                  <a:schemeClr val="lt1"/>
                </a:solidFill>
                <a:sym typeface="Arial"/>
              </a:rPr>
              <a:t>Improved Academic Performance</a:t>
            </a:r>
          </a:p>
        </p:txBody>
      </p:sp>
    </p:spTree>
    <p:extLst>
      <p:ext uri="{BB962C8B-B14F-4D97-AF65-F5344CB8AC3E}">
        <p14:creationId xmlns:p14="http://schemas.microsoft.com/office/powerpoint/2010/main" val="698216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7"/>
          <p:cNvSpPr txBox="1">
            <a:spLocks noGrp="1"/>
          </p:cNvSpPr>
          <p:nvPr>
            <p:ph type="title"/>
          </p:nvPr>
        </p:nvSpPr>
        <p:spPr>
          <a:xfrm>
            <a:off x="0" y="368280"/>
            <a:ext cx="9144000" cy="638325"/>
          </a:xfrm>
          <a:prstGeom prst="rect">
            <a:avLst/>
          </a:prstGeom>
        </p:spPr>
        <p:txBody>
          <a:bodyPr spcFirstLastPara="1" wrap="square" lIns="91425" tIns="91425" rIns="91425" bIns="91425" anchor="t" anchorCtr="0">
            <a:normAutofit fontScale="90000"/>
          </a:bodyPr>
          <a:lstStyle/>
          <a:p>
            <a:pPr algn="ctr"/>
            <a:r>
              <a:rPr lang="en-US" dirty="0"/>
              <a:t>Most Comprehensive Study Ever!</a:t>
            </a:r>
            <a:br>
              <a:rPr lang="en-US" sz="2700" dirty="0"/>
            </a:br>
            <a:r>
              <a:rPr lang="en-US" sz="2200" dirty="0"/>
              <a:t>373 Study Regions in all 50 States and Puerto Rico.</a:t>
            </a:r>
            <a:endParaRPr sz="2200" dirty="0"/>
          </a:p>
        </p:txBody>
      </p:sp>
      <p:pic>
        <p:nvPicPr>
          <p:cNvPr id="4" name="Picture 3">
            <a:extLst>
              <a:ext uri="{FF2B5EF4-FFF2-40B4-BE49-F238E27FC236}">
                <a16:creationId xmlns:a16="http://schemas.microsoft.com/office/drawing/2014/main" id="{FA516EB5-37E2-5826-E1CC-89F1CD27792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02475" y="1327761"/>
            <a:ext cx="7539052" cy="3672344"/>
          </a:xfrm>
          <a:prstGeom prst="rect">
            <a:avLst/>
          </a:prstGeom>
        </p:spPr>
      </p:pic>
      <p:pic>
        <p:nvPicPr>
          <p:cNvPr id="2" name="Picture 1">
            <a:extLst>
              <a:ext uri="{FF2B5EF4-FFF2-40B4-BE49-F238E27FC236}">
                <a16:creationId xmlns:a16="http://schemas.microsoft.com/office/drawing/2014/main" id="{0333FF3B-7031-72FC-FA99-380E305A05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42166" y="2243306"/>
            <a:ext cx="139033" cy="133120"/>
          </a:xfrm>
          <a:prstGeom prst="rect">
            <a:avLst/>
          </a:prstGeom>
          <a:solidFill>
            <a:schemeClr val="accent1">
              <a:alpha val="0"/>
            </a:schemeClr>
          </a:solidFill>
          <a:ln w="9525">
            <a:noFill/>
            <a:miter lim="800000"/>
            <a:headEnd/>
            <a:tailEnd/>
          </a:ln>
        </p:spPr>
      </p:pic>
    </p:spTree>
    <p:extLst>
      <p:ext uri="{BB962C8B-B14F-4D97-AF65-F5344CB8AC3E}">
        <p14:creationId xmlns:p14="http://schemas.microsoft.com/office/powerpoint/2010/main" val="16021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repeatCount="2000" autoRev="1" fill="hold" nodeType="clickEffect">
                                  <p:stCondLst>
                                    <p:cond delay="0"/>
                                  </p:stCondLst>
                                  <p:childTnLst>
                                    <p:animScale>
                                      <p:cBhvr>
                                        <p:cTn id="6" dur="500" fill="hold"/>
                                        <p:tgtEl>
                                          <p:spTgt spid="2"/>
                                        </p:tgtEl>
                                      </p:cBhvr>
                                      <p:by x="300000" y="3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4" name="Title 2">
            <a:extLst>
              <a:ext uri="{FF2B5EF4-FFF2-40B4-BE49-F238E27FC236}">
                <a16:creationId xmlns:a16="http://schemas.microsoft.com/office/drawing/2014/main" id="{FE82291C-AF0A-07BA-166A-61716883667A}"/>
              </a:ext>
            </a:extLst>
          </p:cNvPr>
          <p:cNvSpPr txBox="1">
            <a:spLocks/>
          </p:cNvSpPr>
          <p:nvPr/>
        </p:nvSpPr>
        <p:spPr bwMode="auto">
          <a:xfrm>
            <a:off x="25400" y="118685"/>
            <a:ext cx="9144000" cy="614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600"/>
              <a:buFont typeface="Jost"/>
              <a:buNone/>
              <a:defRPr sz="2600" b="1" i="0" u="none" strike="noStrike" cap="none">
                <a:solidFill>
                  <a:srgbClr val="FFFFFF"/>
                </a:solidFill>
                <a:latin typeface="Jost"/>
                <a:ea typeface="Jost"/>
                <a:cs typeface="Jost"/>
                <a:sym typeface="Jost"/>
              </a:defRPr>
            </a:lvl1pPr>
            <a:lvl2pPr marR="0" lvl="1"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9pPr>
          </a:lstStyle>
          <a:p>
            <a:pPr algn="ctr"/>
            <a:r>
              <a:rPr lang="en-US" altLang="en-US" sz="3200" kern="1200" dirty="0">
                <a:solidFill>
                  <a:schemeClr val="lt1"/>
                </a:solidFill>
                <a:sym typeface="Arial"/>
              </a:rPr>
              <a:t>Thomas Südhof</a:t>
            </a:r>
          </a:p>
          <a:p>
            <a:pPr algn="ctr"/>
            <a:r>
              <a:rPr lang="en-US" altLang="en-US" sz="3200" kern="1200" dirty="0">
                <a:solidFill>
                  <a:schemeClr val="lt1"/>
                </a:solidFill>
                <a:sym typeface="Arial"/>
              </a:rPr>
              <a:t>Nobel Prize for medicine:</a:t>
            </a:r>
          </a:p>
          <a:p>
            <a:pPr algn="ctr"/>
            <a:r>
              <a:rPr lang="en-US" altLang="en-US" sz="3200" kern="1200" dirty="0">
                <a:solidFill>
                  <a:schemeClr val="lt1"/>
                </a:solidFill>
                <a:sym typeface="Arial"/>
              </a:rPr>
              <a:t>“I owe it all to my bassoon teacher”</a:t>
            </a:r>
          </a:p>
        </p:txBody>
      </p:sp>
      <p:pic>
        <p:nvPicPr>
          <p:cNvPr id="3" name="Picture 2" descr="sudhof2_news">
            <a:extLst>
              <a:ext uri="{FF2B5EF4-FFF2-40B4-BE49-F238E27FC236}">
                <a16:creationId xmlns:a16="http://schemas.microsoft.com/office/drawing/2014/main" id="{A25AF6E7-B139-6B27-74CF-93C217715E03}"/>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60401" y="1647803"/>
            <a:ext cx="4346575" cy="2892449"/>
          </a:xfrm>
          <a:prstGeom prst="rect">
            <a:avLst/>
          </a:prstGeom>
          <a:noFill/>
          <a:ln w="19050">
            <a:solidFill>
              <a:schemeClr val="accent2"/>
            </a:solidFill>
            <a:miter lim="800000"/>
            <a:headEnd/>
            <a:tailEnd/>
          </a:ln>
          <a:effectLst/>
        </p:spPr>
      </p:pic>
      <p:sp>
        <p:nvSpPr>
          <p:cNvPr id="5" name="Rectangle 4">
            <a:extLst>
              <a:ext uri="{FF2B5EF4-FFF2-40B4-BE49-F238E27FC236}">
                <a16:creationId xmlns:a16="http://schemas.microsoft.com/office/drawing/2014/main" id="{10356342-0B8C-4A91-56DC-5089A65CBD23}"/>
              </a:ext>
            </a:extLst>
          </p:cNvPr>
          <p:cNvSpPr>
            <a:spLocks noChangeArrowheads="1"/>
          </p:cNvSpPr>
          <p:nvPr/>
        </p:nvSpPr>
        <p:spPr bwMode="auto">
          <a:xfrm>
            <a:off x="5502275" y="1949452"/>
            <a:ext cx="3581400" cy="2406649"/>
          </a:xfrm>
          <a:prstGeom prst="rect">
            <a:avLst/>
          </a:prstGeom>
          <a:noFill/>
          <a:ln w="9525">
            <a:noFill/>
            <a:miter lim="800000"/>
            <a:headEnd/>
            <a:tailEnd/>
          </a:ln>
          <a:effectLst/>
        </p:spPr>
        <p:txBody>
          <a:bodyPr/>
          <a:lstStyle/>
          <a:p>
            <a:pPr marL="342891" indent="-342891" defTabSz="914377">
              <a:spcBef>
                <a:spcPct val="20000"/>
              </a:spcBef>
              <a:buClrTx/>
              <a:buFont typeface="Arial" panose="020B0604020202020204" pitchFamily="34" charset="0"/>
              <a:buChar char="•"/>
              <a:defRPr/>
            </a:pPr>
            <a:r>
              <a:rPr lang="en-US" sz="2400" b="1" dirty="0">
                <a:solidFill>
                  <a:schemeClr val="accent3"/>
                </a:solidFill>
                <a:latin typeface="Jost" panose="020B0604020202020204" charset="0"/>
                <a:ea typeface="Jost" panose="020B0604020202020204" charset="0"/>
                <a:cs typeface="+mn-cs"/>
              </a:rPr>
              <a:t>Drive for excellence</a:t>
            </a:r>
          </a:p>
          <a:p>
            <a:pPr marL="342891" indent="-342891" defTabSz="914377">
              <a:spcBef>
                <a:spcPct val="20000"/>
              </a:spcBef>
              <a:buClrTx/>
              <a:buFont typeface="Arial" panose="020B0604020202020204" pitchFamily="34" charset="0"/>
              <a:buChar char="•"/>
              <a:defRPr/>
            </a:pPr>
            <a:r>
              <a:rPr lang="en-US" sz="2400" b="1" dirty="0">
                <a:solidFill>
                  <a:schemeClr val="accent3"/>
                </a:solidFill>
                <a:latin typeface="Jost" panose="020B0604020202020204" charset="0"/>
                <a:ea typeface="Jost" panose="020B0604020202020204" charset="0"/>
                <a:cs typeface="+mn-cs"/>
              </a:rPr>
              <a:t>Visual thinking</a:t>
            </a:r>
          </a:p>
          <a:p>
            <a:pPr marL="342891" indent="-342891" defTabSz="914377">
              <a:spcBef>
                <a:spcPct val="20000"/>
              </a:spcBef>
              <a:buClrTx/>
              <a:buFont typeface="Arial" panose="020B0604020202020204" pitchFamily="34" charset="0"/>
              <a:buChar char="•"/>
              <a:defRPr/>
            </a:pPr>
            <a:r>
              <a:rPr lang="en-US" sz="2400" b="1" dirty="0">
                <a:solidFill>
                  <a:schemeClr val="accent3"/>
                </a:solidFill>
                <a:latin typeface="Jost" panose="020B0604020202020204" charset="0"/>
                <a:ea typeface="Jost" panose="020B0604020202020204" charset="0"/>
                <a:cs typeface="+mn-cs"/>
              </a:rPr>
              <a:t>Pattern recognition</a:t>
            </a:r>
          </a:p>
          <a:p>
            <a:pPr marL="342891" indent="-342891" defTabSz="914377">
              <a:spcBef>
                <a:spcPct val="20000"/>
              </a:spcBef>
              <a:buClrTx/>
              <a:buFont typeface="Arial" panose="020B0604020202020204" pitchFamily="34" charset="0"/>
              <a:buChar char="•"/>
              <a:defRPr/>
            </a:pPr>
            <a:r>
              <a:rPr lang="en-US" sz="2400" b="1" dirty="0">
                <a:solidFill>
                  <a:schemeClr val="accent3"/>
                </a:solidFill>
                <a:latin typeface="Jost" panose="020B0604020202020204" charset="0"/>
                <a:ea typeface="Jost" panose="020B0604020202020204" charset="0"/>
                <a:cs typeface="+mn-cs"/>
              </a:rPr>
              <a:t>Problem solving</a:t>
            </a:r>
          </a:p>
          <a:p>
            <a:pPr marL="342891" indent="-342891" defTabSz="914377">
              <a:spcBef>
                <a:spcPct val="20000"/>
              </a:spcBef>
              <a:buClrTx/>
              <a:buFont typeface="Arial" panose="020B0604020202020204" pitchFamily="34" charset="0"/>
              <a:buChar char="•"/>
              <a:defRPr/>
            </a:pPr>
            <a:r>
              <a:rPr lang="en-US" sz="2400" b="1" dirty="0">
                <a:solidFill>
                  <a:schemeClr val="accent3"/>
                </a:solidFill>
                <a:latin typeface="Jost" panose="020B0604020202020204" charset="0"/>
                <a:ea typeface="Jost" panose="020B0604020202020204" charset="0"/>
                <a:cs typeface="+mn-cs"/>
              </a:rPr>
              <a:t>Perseverance</a:t>
            </a:r>
          </a:p>
        </p:txBody>
      </p:sp>
    </p:spTree>
    <p:extLst>
      <p:ext uri="{BB962C8B-B14F-4D97-AF65-F5344CB8AC3E}">
        <p14:creationId xmlns:p14="http://schemas.microsoft.com/office/powerpoint/2010/main" val="3512767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3" name="Picture 2">
            <a:extLst>
              <a:ext uri="{FF2B5EF4-FFF2-40B4-BE49-F238E27FC236}">
                <a16:creationId xmlns:a16="http://schemas.microsoft.com/office/drawing/2014/main" id="{C34918A0-CA0C-990E-A4DC-3F986AE89500}"/>
              </a:ext>
            </a:extLst>
          </p:cNvPr>
          <p:cNvPicPr>
            <a:picLocks noChangeAspect="1"/>
          </p:cNvPicPr>
          <p:nvPr/>
        </p:nvPicPr>
        <p:blipFill>
          <a:blip r:embed="rId3"/>
          <a:stretch>
            <a:fillRect/>
          </a:stretch>
        </p:blipFill>
        <p:spPr>
          <a:xfrm>
            <a:off x="494646" y="1061865"/>
            <a:ext cx="4436213" cy="3317096"/>
          </a:xfrm>
          <a:prstGeom prst="rect">
            <a:avLst/>
          </a:prstGeom>
          <a:noFill/>
          <a:ln w="19050">
            <a:solidFill>
              <a:schemeClr val="accent2"/>
            </a:solidFill>
            <a:miter lim="800000"/>
            <a:headEnd/>
            <a:tailEnd/>
          </a:ln>
          <a:effectLst/>
        </p:spPr>
      </p:pic>
      <p:sp>
        <p:nvSpPr>
          <p:cNvPr id="4" name="Title 2">
            <a:extLst>
              <a:ext uri="{FF2B5EF4-FFF2-40B4-BE49-F238E27FC236}">
                <a16:creationId xmlns:a16="http://schemas.microsoft.com/office/drawing/2014/main" id="{84514F3E-EE8D-E885-1C83-A194997A88D6}"/>
              </a:ext>
            </a:extLst>
          </p:cNvPr>
          <p:cNvSpPr txBox="1">
            <a:spLocks/>
          </p:cNvSpPr>
          <p:nvPr/>
        </p:nvSpPr>
        <p:spPr bwMode="auto">
          <a:xfrm>
            <a:off x="0" y="227905"/>
            <a:ext cx="9144000" cy="614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600"/>
              <a:buFont typeface="Jost"/>
              <a:buNone/>
              <a:defRPr sz="2600" b="1" i="0" u="none" strike="noStrike" cap="none">
                <a:solidFill>
                  <a:srgbClr val="FFFFFF"/>
                </a:solidFill>
                <a:latin typeface="Jost"/>
                <a:ea typeface="Jost"/>
                <a:cs typeface="Jost"/>
                <a:sym typeface="Jost"/>
              </a:defRPr>
            </a:lvl1pPr>
            <a:lvl2pPr marR="0" lvl="1"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9pPr>
          </a:lstStyle>
          <a:p>
            <a:pPr algn="ctr"/>
            <a:r>
              <a:rPr lang="en-US" altLang="en-US" sz="3200" kern="1200" dirty="0">
                <a:solidFill>
                  <a:schemeClr val="lt1"/>
                </a:solidFill>
                <a:sym typeface="Arial"/>
              </a:rPr>
              <a:t>Arts Promote Physical and Emotional Healing</a:t>
            </a:r>
          </a:p>
        </p:txBody>
      </p:sp>
      <p:sp>
        <p:nvSpPr>
          <p:cNvPr id="5" name="Rectangle 3">
            <a:extLst>
              <a:ext uri="{FF2B5EF4-FFF2-40B4-BE49-F238E27FC236}">
                <a16:creationId xmlns:a16="http://schemas.microsoft.com/office/drawing/2014/main" id="{5C49C442-A445-832A-046E-8FC71006BF0D}"/>
              </a:ext>
            </a:extLst>
          </p:cNvPr>
          <p:cNvSpPr txBox="1">
            <a:spLocks noChangeArrowheads="1"/>
          </p:cNvSpPr>
          <p:nvPr/>
        </p:nvSpPr>
        <p:spPr bwMode="auto">
          <a:xfrm>
            <a:off x="5373730" y="965185"/>
            <a:ext cx="3882031" cy="281433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891" indent="-342891" defTabSz="914377" fontAlgn="base">
              <a:lnSpc>
                <a:spcPct val="150000"/>
              </a:lnSpc>
              <a:spcBef>
                <a:spcPct val="20000"/>
              </a:spcBef>
              <a:spcAft>
                <a:spcPct val="0"/>
              </a:spcAft>
              <a:buClrTx/>
              <a:buFont typeface="Wingdings" panose="05000000000000000000" pitchFamily="2" charset="2"/>
              <a:buChar char="ü"/>
              <a:defRPr/>
            </a:pPr>
            <a:r>
              <a:rPr lang="en-US" sz="2000" b="1" dirty="0">
                <a:solidFill>
                  <a:srgbClr val="FFFFFF"/>
                </a:solidFill>
                <a:latin typeface="Jost" panose="020B0604020202020204" charset="0"/>
                <a:ea typeface="Jost" panose="020B0604020202020204" charset="0"/>
                <a:cs typeface="+mn-cs"/>
              </a:rPr>
              <a:t>Shorter hospital stays</a:t>
            </a:r>
          </a:p>
          <a:p>
            <a:pPr marL="342891" indent="-342891" defTabSz="914377" fontAlgn="base">
              <a:lnSpc>
                <a:spcPct val="150000"/>
              </a:lnSpc>
              <a:spcBef>
                <a:spcPct val="20000"/>
              </a:spcBef>
              <a:spcAft>
                <a:spcPct val="0"/>
              </a:spcAft>
              <a:buClrTx/>
              <a:buFont typeface="Wingdings" panose="05000000000000000000" pitchFamily="2" charset="2"/>
              <a:buChar char="ü"/>
              <a:defRPr/>
            </a:pPr>
            <a:r>
              <a:rPr lang="en-US" sz="2000" b="1" dirty="0">
                <a:solidFill>
                  <a:srgbClr val="FFFFFF"/>
                </a:solidFill>
                <a:latin typeface="Jost" panose="020B0604020202020204" charset="0"/>
                <a:ea typeface="Jost" panose="020B0604020202020204" charset="0"/>
                <a:cs typeface="+mn-cs"/>
              </a:rPr>
              <a:t>Fewer medical visits</a:t>
            </a:r>
          </a:p>
          <a:p>
            <a:pPr marL="342891" indent="-342891" defTabSz="914377" fontAlgn="base">
              <a:lnSpc>
                <a:spcPct val="150000"/>
              </a:lnSpc>
              <a:spcBef>
                <a:spcPct val="20000"/>
              </a:spcBef>
              <a:spcAft>
                <a:spcPct val="0"/>
              </a:spcAft>
              <a:buClrTx/>
              <a:buFont typeface="Wingdings" panose="05000000000000000000" pitchFamily="2" charset="2"/>
              <a:buChar char="ü"/>
              <a:defRPr/>
            </a:pPr>
            <a:r>
              <a:rPr lang="en-US" sz="2000" b="1" dirty="0">
                <a:solidFill>
                  <a:srgbClr val="FFFFFF"/>
                </a:solidFill>
                <a:latin typeface="Jost" panose="020B0604020202020204" charset="0"/>
                <a:ea typeface="Jost" panose="020B0604020202020204" charset="0"/>
                <a:cs typeface="+mn-cs"/>
              </a:rPr>
              <a:t>Reduced medications</a:t>
            </a:r>
          </a:p>
          <a:p>
            <a:pPr marL="342891" indent="-342891" defTabSz="914377" fontAlgn="base">
              <a:lnSpc>
                <a:spcPct val="150000"/>
              </a:lnSpc>
              <a:spcBef>
                <a:spcPct val="20000"/>
              </a:spcBef>
              <a:spcAft>
                <a:spcPct val="0"/>
              </a:spcAft>
              <a:buClrTx/>
              <a:buFont typeface="Wingdings" panose="05000000000000000000" pitchFamily="2" charset="2"/>
              <a:buChar char="ü"/>
              <a:defRPr/>
            </a:pPr>
            <a:r>
              <a:rPr lang="en-US" sz="2000" b="1" dirty="0">
                <a:solidFill>
                  <a:srgbClr val="FFFFFF"/>
                </a:solidFill>
                <a:latin typeface="Jost" panose="020B0604020202020204" charset="0"/>
                <a:ea typeface="Jost" panose="020B0604020202020204" charset="0"/>
                <a:cs typeface="+mn-cs"/>
              </a:rPr>
              <a:t>Lowers depression</a:t>
            </a:r>
          </a:p>
          <a:p>
            <a:pPr marL="342891" indent="-342891" defTabSz="914377" fontAlgn="base">
              <a:lnSpc>
                <a:spcPct val="150000"/>
              </a:lnSpc>
              <a:spcBef>
                <a:spcPct val="20000"/>
              </a:spcBef>
              <a:spcAft>
                <a:spcPct val="0"/>
              </a:spcAft>
              <a:buClrTx/>
              <a:buFont typeface="Wingdings" panose="05000000000000000000" pitchFamily="2" charset="2"/>
              <a:buChar char="ü"/>
              <a:defRPr/>
            </a:pPr>
            <a:r>
              <a:rPr lang="en-US" sz="2000" b="1" dirty="0">
                <a:solidFill>
                  <a:srgbClr val="FFFFFF"/>
                </a:solidFill>
                <a:latin typeface="Jost" panose="020B0604020202020204" charset="0"/>
                <a:ea typeface="Jost" panose="020B0604020202020204" charset="0"/>
                <a:cs typeface="+mn-cs"/>
              </a:rPr>
              <a:t>Strengthens mental health</a:t>
            </a:r>
          </a:p>
          <a:p>
            <a:pPr marL="342891" indent="-342891" defTabSz="914377" eaLnBrk="0" fontAlgn="base" hangingPunct="0">
              <a:lnSpc>
                <a:spcPct val="150000"/>
              </a:lnSpc>
              <a:spcBef>
                <a:spcPct val="20000"/>
              </a:spcBef>
              <a:spcAft>
                <a:spcPct val="0"/>
              </a:spcAft>
              <a:buClrTx/>
              <a:buFont typeface="Wingdings" panose="05000000000000000000" pitchFamily="2" charset="2"/>
              <a:buChar char="ü"/>
              <a:defRPr/>
            </a:pPr>
            <a:r>
              <a:rPr lang="en-US" sz="2000" b="1" i="1" dirty="0">
                <a:solidFill>
                  <a:srgbClr val="FFFFFF"/>
                </a:solidFill>
                <a:latin typeface="Jost" panose="020B0604020202020204" charset="0"/>
                <a:ea typeface="Jost" panose="020B0604020202020204" charset="0"/>
                <a:cs typeface="+mn-cs"/>
              </a:rPr>
              <a:t>Saves money!</a:t>
            </a:r>
          </a:p>
          <a:p>
            <a:pPr marL="342891" indent="-342891" defTabSz="914377" fontAlgn="base">
              <a:lnSpc>
                <a:spcPct val="150000"/>
              </a:lnSpc>
              <a:spcBef>
                <a:spcPct val="20000"/>
              </a:spcBef>
              <a:spcAft>
                <a:spcPct val="0"/>
              </a:spcAft>
              <a:buClrTx/>
              <a:buFont typeface="Wingdings" panose="05000000000000000000" pitchFamily="2" charset="2"/>
              <a:buChar char="ü"/>
              <a:defRPr/>
            </a:pPr>
            <a:endParaRPr lang="en-US" sz="2000" b="1" dirty="0">
              <a:solidFill>
                <a:srgbClr val="FFFFFF"/>
              </a:solidFill>
              <a:latin typeface="Jost" panose="020B0604020202020204" charset="0"/>
              <a:ea typeface="Jost" panose="020B0604020202020204" charset="0"/>
              <a:cs typeface="+mn-cs"/>
            </a:endParaRPr>
          </a:p>
          <a:p>
            <a:pPr marL="342891" indent="-342891" defTabSz="914377" fontAlgn="base">
              <a:lnSpc>
                <a:spcPct val="150000"/>
              </a:lnSpc>
              <a:spcBef>
                <a:spcPct val="20000"/>
              </a:spcBef>
              <a:spcAft>
                <a:spcPct val="0"/>
              </a:spcAft>
              <a:buClrTx/>
              <a:buFont typeface="Wingdings" panose="05000000000000000000" pitchFamily="2" charset="2"/>
              <a:buChar char="ü"/>
              <a:defRPr/>
            </a:pPr>
            <a:endParaRPr lang="en-US" sz="2000" b="1" dirty="0">
              <a:solidFill>
                <a:srgbClr val="FFFFFF"/>
              </a:solidFill>
              <a:latin typeface="Jost" panose="020B0604020202020204" charset="0"/>
              <a:ea typeface="Jost" panose="020B0604020202020204" charset="0"/>
              <a:cs typeface="+mn-cs"/>
            </a:endParaRPr>
          </a:p>
        </p:txBody>
      </p:sp>
    </p:spTree>
    <p:extLst>
      <p:ext uri="{BB962C8B-B14F-4D97-AF65-F5344CB8AC3E}">
        <p14:creationId xmlns:p14="http://schemas.microsoft.com/office/powerpoint/2010/main" val="4073397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4" name="Title 2">
            <a:extLst>
              <a:ext uri="{FF2B5EF4-FFF2-40B4-BE49-F238E27FC236}">
                <a16:creationId xmlns:a16="http://schemas.microsoft.com/office/drawing/2014/main" id="{0AA65299-5849-06AB-F902-2309470201A8}"/>
              </a:ext>
            </a:extLst>
          </p:cNvPr>
          <p:cNvSpPr txBox="1">
            <a:spLocks/>
          </p:cNvSpPr>
          <p:nvPr/>
        </p:nvSpPr>
        <p:spPr bwMode="auto">
          <a:xfrm>
            <a:off x="-1" y="635669"/>
            <a:ext cx="9144001" cy="69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600"/>
              <a:buFont typeface="Jost"/>
              <a:buNone/>
              <a:defRPr sz="2600" b="1" i="0" u="none" strike="noStrike" cap="none">
                <a:solidFill>
                  <a:srgbClr val="FFFFFF"/>
                </a:solidFill>
                <a:latin typeface="Jost"/>
                <a:ea typeface="Jost"/>
                <a:cs typeface="Jost"/>
                <a:sym typeface="Jost"/>
              </a:defRPr>
            </a:lvl1pPr>
            <a:lvl2pPr marR="0" lvl="1"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9pPr>
          </a:lstStyle>
          <a:p>
            <a:pPr algn="ctr"/>
            <a:r>
              <a:rPr lang="en-US" altLang="en-US" sz="3200" kern="1200" dirty="0">
                <a:solidFill>
                  <a:schemeClr val="lt1"/>
                </a:solidFill>
              </a:rPr>
              <a:t>Arts Build Empathy &amp; Understanding</a:t>
            </a:r>
          </a:p>
        </p:txBody>
      </p:sp>
      <p:pic>
        <p:nvPicPr>
          <p:cNvPr id="5" name="Picture 4">
            <a:extLst>
              <a:ext uri="{FF2B5EF4-FFF2-40B4-BE49-F238E27FC236}">
                <a16:creationId xmlns:a16="http://schemas.microsoft.com/office/drawing/2014/main" id="{E219A3F3-5B14-BCA9-BC93-E47E8D7AA8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2216" y="4705951"/>
            <a:ext cx="1605755" cy="311396"/>
          </a:xfrm>
          <a:prstGeom prst="rect">
            <a:avLst/>
          </a:prstGeom>
        </p:spPr>
      </p:pic>
      <p:sp>
        <p:nvSpPr>
          <p:cNvPr id="6" name="TextBox 5">
            <a:extLst>
              <a:ext uri="{FF2B5EF4-FFF2-40B4-BE49-F238E27FC236}">
                <a16:creationId xmlns:a16="http://schemas.microsoft.com/office/drawing/2014/main" id="{71A62EEE-6062-EE10-C620-A9F7DECE18B4}"/>
              </a:ext>
            </a:extLst>
          </p:cNvPr>
          <p:cNvSpPr txBox="1"/>
          <p:nvPr/>
        </p:nvSpPr>
        <p:spPr>
          <a:xfrm>
            <a:off x="-125814" y="4705950"/>
            <a:ext cx="1874441" cy="307777"/>
          </a:xfrm>
          <a:prstGeom prst="rect">
            <a:avLst/>
          </a:prstGeom>
          <a:noFill/>
        </p:spPr>
        <p:txBody>
          <a:bodyPr wrap="square">
            <a:spAutoFit/>
          </a:bodyPr>
          <a:lstStyle/>
          <a:p>
            <a:pPr algn="ctr"/>
            <a:r>
              <a:rPr lang="en-US" b="1" dirty="0">
                <a:solidFill>
                  <a:schemeClr val="accent3"/>
                </a:solidFill>
              </a:rPr>
              <a:t>@ArtsInfoGuy</a:t>
            </a:r>
          </a:p>
        </p:txBody>
      </p:sp>
      <p:pic>
        <p:nvPicPr>
          <p:cNvPr id="3" name="Picture 2">
            <a:extLst>
              <a:ext uri="{FF2B5EF4-FFF2-40B4-BE49-F238E27FC236}">
                <a16:creationId xmlns:a16="http://schemas.microsoft.com/office/drawing/2014/main" id="{12C6CFB0-D4C5-1AA4-34ED-ADFF0A40F95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38257" y="1630497"/>
            <a:ext cx="7867489" cy="2666375"/>
          </a:xfrm>
          <a:prstGeom prst="rect">
            <a:avLst/>
          </a:prstGeom>
          <a:ln w="19050">
            <a:solidFill>
              <a:schemeClr val="accent2"/>
            </a:solidFill>
          </a:ln>
        </p:spPr>
      </p:pic>
    </p:spTree>
    <p:extLst>
      <p:ext uri="{BB962C8B-B14F-4D97-AF65-F5344CB8AC3E}">
        <p14:creationId xmlns:p14="http://schemas.microsoft.com/office/powerpoint/2010/main" val="546730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4" name="Title 2">
            <a:extLst>
              <a:ext uri="{FF2B5EF4-FFF2-40B4-BE49-F238E27FC236}">
                <a16:creationId xmlns:a16="http://schemas.microsoft.com/office/drawing/2014/main" id="{0AA65299-5849-06AB-F902-2309470201A8}"/>
              </a:ext>
            </a:extLst>
          </p:cNvPr>
          <p:cNvSpPr txBox="1">
            <a:spLocks/>
          </p:cNvSpPr>
          <p:nvPr/>
        </p:nvSpPr>
        <p:spPr bwMode="auto">
          <a:xfrm>
            <a:off x="-1" y="616239"/>
            <a:ext cx="9144001" cy="47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600"/>
              <a:buFont typeface="Jost"/>
              <a:buNone/>
              <a:defRPr sz="2600" b="1" i="0" u="none" strike="noStrike" cap="none">
                <a:solidFill>
                  <a:srgbClr val="FFFFFF"/>
                </a:solidFill>
                <a:latin typeface="Jost"/>
                <a:ea typeface="Jost"/>
                <a:cs typeface="Jost"/>
                <a:sym typeface="Jost"/>
              </a:defRPr>
            </a:lvl1pPr>
            <a:lvl2pPr marR="0" lvl="1"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9pPr>
          </a:lstStyle>
          <a:p>
            <a:pPr marL="0" marR="0" lvl="0" indent="0" algn="ctr" defTabSz="914400" rtl="0" eaLnBrk="1" fontAlgn="auto" latinLnBrk="0" hangingPunct="1">
              <a:lnSpc>
                <a:spcPct val="100000"/>
              </a:lnSpc>
              <a:spcBef>
                <a:spcPts val="0"/>
              </a:spcBef>
              <a:spcAft>
                <a:spcPts val="0"/>
              </a:spcAft>
              <a:buClr>
                <a:srgbClr val="FFFFFF"/>
              </a:buClr>
              <a:buSzPts val="2600"/>
              <a:buFont typeface="Jost"/>
              <a:buNone/>
              <a:tabLst/>
              <a:defRPr/>
            </a:pPr>
            <a:r>
              <a:rPr kumimoji="0" lang="en-US" altLang="en-US" sz="3200" b="1" i="0" u="none" strike="noStrike" kern="1200" cap="none" spc="0" normalizeH="0" baseline="0" noProof="0" dirty="0">
                <a:ln>
                  <a:noFill/>
                </a:ln>
                <a:solidFill>
                  <a:srgbClr val="FEFEFE"/>
                </a:solidFill>
                <a:effectLst/>
                <a:uLnTx/>
                <a:uFillTx/>
                <a:latin typeface="Jost"/>
                <a:ea typeface="Jost"/>
                <a:sym typeface="Jost"/>
              </a:rPr>
              <a:t>How Can YOU Invest in Arts &amp; Culture?</a:t>
            </a:r>
          </a:p>
        </p:txBody>
      </p:sp>
      <p:pic>
        <p:nvPicPr>
          <p:cNvPr id="5" name="Picture 4">
            <a:extLst>
              <a:ext uri="{FF2B5EF4-FFF2-40B4-BE49-F238E27FC236}">
                <a16:creationId xmlns:a16="http://schemas.microsoft.com/office/drawing/2014/main" id="{E219A3F3-5B14-BCA9-BC93-E47E8D7AA8D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82216" y="4705951"/>
            <a:ext cx="1605755" cy="311396"/>
          </a:xfrm>
          <a:prstGeom prst="rect">
            <a:avLst/>
          </a:prstGeom>
        </p:spPr>
      </p:pic>
      <p:sp>
        <p:nvSpPr>
          <p:cNvPr id="6" name="TextBox 5">
            <a:extLst>
              <a:ext uri="{FF2B5EF4-FFF2-40B4-BE49-F238E27FC236}">
                <a16:creationId xmlns:a16="http://schemas.microsoft.com/office/drawing/2014/main" id="{71A62EEE-6062-EE10-C620-A9F7DECE18B4}"/>
              </a:ext>
            </a:extLst>
          </p:cNvPr>
          <p:cNvSpPr txBox="1"/>
          <p:nvPr/>
        </p:nvSpPr>
        <p:spPr>
          <a:xfrm>
            <a:off x="-125814" y="4705950"/>
            <a:ext cx="187444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CF9E3"/>
                </a:solidFill>
                <a:effectLst/>
                <a:uLnTx/>
                <a:uFillTx/>
                <a:latin typeface="Arial"/>
                <a:cs typeface="Arial"/>
                <a:sym typeface="Arial"/>
              </a:rPr>
              <a:t>@ArtsInfoGuy</a:t>
            </a:r>
          </a:p>
        </p:txBody>
      </p:sp>
      <p:sp>
        <p:nvSpPr>
          <p:cNvPr id="2" name="Rectangle 2">
            <a:extLst>
              <a:ext uri="{FF2B5EF4-FFF2-40B4-BE49-F238E27FC236}">
                <a16:creationId xmlns:a16="http://schemas.microsoft.com/office/drawing/2014/main" id="{9B709CB7-FC88-30A1-6DCC-4CA16A6BEE6C}"/>
              </a:ext>
            </a:extLst>
          </p:cNvPr>
          <p:cNvSpPr txBox="1">
            <a:spLocks noChangeArrowheads="1"/>
          </p:cNvSpPr>
          <p:nvPr/>
        </p:nvSpPr>
        <p:spPr>
          <a:xfrm>
            <a:off x="1202987" y="1298448"/>
            <a:ext cx="7784984" cy="27916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Jost"/>
              <a:buNone/>
              <a:defRPr sz="3600" b="1" i="0" u="none" strike="noStrike" cap="none">
                <a:solidFill>
                  <a:schemeClr val="lt1"/>
                </a:solidFill>
                <a:latin typeface="Jost"/>
                <a:ea typeface="Jost"/>
                <a:cs typeface="Jost"/>
                <a:sym typeface="Jost"/>
              </a:defRPr>
            </a:lvl1pPr>
            <a:lvl2pPr marR="0" lvl="1"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2pPr>
            <a:lvl3pPr marR="0" lvl="2"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3pPr>
            <a:lvl4pPr marR="0" lvl="3"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4pPr>
            <a:lvl5pPr marR="0" lvl="4"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5pPr>
            <a:lvl6pPr marR="0" lvl="5"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6pPr>
            <a:lvl7pPr marR="0" lvl="6"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7pPr>
            <a:lvl8pPr marR="0" lvl="7"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8pPr>
            <a:lvl9pPr marR="0" lvl="8"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9pPr>
          </a:lstStyle>
          <a:p>
            <a:pPr marL="514350" marR="0" lvl="0" indent="-514350" algn="l" defTabSz="914400" rtl="0" eaLnBrk="1" fontAlgn="auto" latinLnBrk="0" hangingPunct="1">
              <a:lnSpc>
                <a:spcPct val="150000"/>
              </a:lnSpc>
              <a:spcBef>
                <a:spcPts val="0"/>
              </a:spcBef>
              <a:spcAft>
                <a:spcPts val="0"/>
              </a:spcAft>
              <a:buClr>
                <a:schemeClr val="tx1"/>
              </a:buClr>
              <a:buSzPct val="90000"/>
              <a:buFont typeface="+mj-lt"/>
              <a:buAutoNum type="arabicPeriod"/>
              <a:tabLst/>
              <a:defRPr/>
            </a:pPr>
            <a:r>
              <a:rPr lang="en-US" sz="2400" i="1" dirty="0">
                <a:solidFill>
                  <a:schemeClr val="accent3"/>
                </a:solidFill>
                <a:latin typeface="Jost" panose="020B0604020202020204" charset="0"/>
                <a:ea typeface="Jost" panose="020B0604020202020204" charset="0"/>
                <a:cs typeface="Arial" pitchFamily="34" charset="0"/>
              </a:rPr>
              <a:t>Sponsor</a:t>
            </a:r>
            <a:r>
              <a:rPr lang="en-US" sz="2400" dirty="0">
                <a:solidFill>
                  <a:schemeClr val="accent3"/>
                </a:solidFill>
                <a:latin typeface="Jost" panose="020B0604020202020204" charset="0"/>
                <a:ea typeface="Jost" panose="020B0604020202020204" charset="0"/>
                <a:cs typeface="Arial" pitchFamily="34" charset="0"/>
              </a:rPr>
              <a:t> a local event</a:t>
            </a:r>
          </a:p>
          <a:p>
            <a:pPr marL="514350" marR="0" lvl="0" indent="-514350" algn="l" defTabSz="914400" rtl="0" eaLnBrk="1" fontAlgn="auto" latinLnBrk="0" hangingPunct="1">
              <a:lnSpc>
                <a:spcPct val="150000"/>
              </a:lnSpc>
              <a:spcBef>
                <a:spcPts val="0"/>
              </a:spcBef>
              <a:spcAft>
                <a:spcPts val="0"/>
              </a:spcAft>
              <a:buClr>
                <a:schemeClr val="tx1"/>
              </a:buClr>
              <a:buSzPct val="90000"/>
              <a:buFont typeface="+mj-lt"/>
              <a:buAutoNum type="arabicPeriod"/>
              <a:tabLst/>
              <a:defRPr/>
            </a:pPr>
            <a:r>
              <a:rPr lang="en-US" sz="2400" i="1" dirty="0">
                <a:solidFill>
                  <a:schemeClr val="accent3"/>
                </a:solidFill>
                <a:latin typeface="Jost" panose="020B0604020202020204" charset="0"/>
                <a:ea typeface="Jost" panose="020B0604020202020204" charset="0"/>
                <a:cs typeface="Arial" pitchFamily="34" charset="0"/>
              </a:rPr>
              <a:t>Donate</a:t>
            </a:r>
            <a:r>
              <a:rPr lang="en-US" sz="2400" dirty="0">
                <a:solidFill>
                  <a:schemeClr val="accent3"/>
                </a:solidFill>
                <a:latin typeface="Jost" panose="020B0604020202020204" charset="0"/>
                <a:ea typeface="Jost" panose="020B0604020202020204" charset="0"/>
                <a:cs typeface="Arial" pitchFamily="34" charset="0"/>
              </a:rPr>
              <a:t> to arts and culture organizations</a:t>
            </a:r>
          </a:p>
          <a:p>
            <a:pPr marL="514350" marR="0" lvl="0" indent="-514350" algn="l" defTabSz="914400" rtl="0" eaLnBrk="1" fontAlgn="auto" latinLnBrk="0" hangingPunct="1">
              <a:lnSpc>
                <a:spcPct val="150000"/>
              </a:lnSpc>
              <a:spcBef>
                <a:spcPts val="0"/>
              </a:spcBef>
              <a:spcAft>
                <a:spcPts val="0"/>
              </a:spcAft>
              <a:buClr>
                <a:schemeClr val="tx1"/>
              </a:buClr>
              <a:buSzPct val="90000"/>
              <a:buFont typeface="+mj-lt"/>
              <a:buAutoNum type="arabicPeriod"/>
              <a:tabLst/>
              <a:defRPr/>
            </a:pPr>
            <a:r>
              <a:rPr lang="en-US" sz="2400" i="1" dirty="0">
                <a:solidFill>
                  <a:schemeClr val="accent3"/>
                </a:solidFill>
                <a:latin typeface="Jost" panose="020B0604020202020204" charset="0"/>
                <a:ea typeface="Jost" panose="020B0604020202020204" charset="0"/>
                <a:cs typeface="Arial" pitchFamily="34" charset="0"/>
              </a:rPr>
              <a:t>Volunteer</a:t>
            </a:r>
            <a:r>
              <a:rPr lang="en-US" sz="2400" dirty="0">
                <a:solidFill>
                  <a:schemeClr val="accent3"/>
                </a:solidFill>
                <a:latin typeface="Jost" panose="020B0604020202020204" charset="0"/>
                <a:ea typeface="Jost" panose="020B0604020202020204" charset="0"/>
                <a:cs typeface="Arial" pitchFamily="34" charset="0"/>
              </a:rPr>
              <a:t> at a local organization or event</a:t>
            </a:r>
          </a:p>
          <a:p>
            <a:pPr marL="514350" marR="0" lvl="0" indent="-514350" algn="l" defTabSz="914400" rtl="0" eaLnBrk="1" fontAlgn="auto" latinLnBrk="0" hangingPunct="1">
              <a:lnSpc>
                <a:spcPct val="150000"/>
              </a:lnSpc>
              <a:spcBef>
                <a:spcPts val="0"/>
              </a:spcBef>
              <a:spcAft>
                <a:spcPts val="0"/>
              </a:spcAft>
              <a:buClr>
                <a:schemeClr val="tx1"/>
              </a:buClr>
              <a:buSzPct val="90000"/>
              <a:buFont typeface="+mj-lt"/>
              <a:buAutoNum type="arabicPeriod"/>
              <a:tabLst/>
              <a:defRPr/>
            </a:pPr>
            <a:r>
              <a:rPr lang="en-US" sz="2400" i="1" dirty="0">
                <a:solidFill>
                  <a:schemeClr val="accent3"/>
                </a:solidFill>
                <a:latin typeface="Jost" panose="020B0604020202020204" charset="0"/>
                <a:ea typeface="Jost" panose="020B0604020202020204" charset="0"/>
                <a:cs typeface="Arial" pitchFamily="34" charset="0"/>
              </a:rPr>
              <a:t>Support</a:t>
            </a:r>
            <a:r>
              <a:rPr lang="en-US" sz="2400" dirty="0">
                <a:solidFill>
                  <a:schemeClr val="accent3"/>
                </a:solidFill>
                <a:latin typeface="Jost" panose="020B0604020202020204" charset="0"/>
                <a:ea typeface="Jost" panose="020B0604020202020204" charset="0"/>
                <a:cs typeface="Arial" pitchFamily="34" charset="0"/>
              </a:rPr>
              <a:t> local government funding for the arts</a:t>
            </a:r>
          </a:p>
          <a:p>
            <a:pPr marL="514350" marR="0" lvl="0" indent="-514350" algn="l" defTabSz="914400" rtl="0" eaLnBrk="1" fontAlgn="auto" latinLnBrk="0" hangingPunct="1">
              <a:lnSpc>
                <a:spcPct val="150000"/>
              </a:lnSpc>
              <a:spcBef>
                <a:spcPts val="0"/>
              </a:spcBef>
              <a:spcAft>
                <a:spcPts val="0"/>
              </a:spcAft>
              <a:buClr>
                <a:schemeClr val="tx1"/>
              </a:buClr>
              <a:buSzPct val="90000"/>
              <a:buFont typeface="+mj-lt"/>
              <a:buAutoNum type="arabicPeriod"/>
              <a:tabLst/>
              <a:defRPr/>
            </a:pPr>
            <a:r>
              <a:rPr lang="en-US" sz="2400" i="1" dirty="0">
                <a:solidFill>
                  <a:schemeClr val="accent3"/>
                </a:solidFill>
                <a:latin typeface="Jost" panose="020B0604020202020204" charset="0"/>
                <a:ea typeface="Jost" panose="020B0604020202020204" charset="0"/>
                <a:cs typeface="Arial" pitchFamily="34" charset="0"/>
              </a:rPr>
              <a:t>Attend</a:t>
            </a:r>
            <a:r>
              <a:rPr kumimoji="0" lang="en-US" sz="2400" b="1" i="1" u="none" strike="noStrike" kern="0" cap="none" spc="0" normalizeH="0" baseline="0" noProof="0" dirty="0">
                <a:ln>
                  <a:noFill/>
                </a:ln>
                <a:solidFill>
                  <a:schemeClr val="accent3"/>
                </a:solidFill>
                <a:effectLst/>
                <a:uLnTx/>
                <a:uFillTx/>
                <a:latin typeface="Jost" panose="020B0604020202020204" charset="0"/>
                <a:ea typeface="Jost" panose="020B0604020202020204" charset="0"/>
                <a:cs typeface="Arial" pitchFamily="34" charset="0"/>
                <a:sym typeface="Jost"/>
              </a:rPr>
              <a:t>!</a:t>
            </a:r>
          </a:p>
        </p:txBody>
      </p:sp>
    </p:spTree>
    <p:extLst>
      <p:ext uri="{BB962C8B-B14F-4D97-AF65-F5344CB8AC3E}">
        <p14:creationId xmlns:p14="http://schemas.microsoft.com/office/powerpoint/2010/main" val="57831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4" name="Rectangle 2">
            <a:extLst>
              <a:ext uri="{FF2B5EF4-FFF2-40B4-BE49-F238E27FC236}">
                <a16:creationId xmlns:a16="http://schemas.microsoft.com/office/drawing/2014/main" id="{47B8C3F7-C1BF-E883-7ACD-F6A27154CDF5}"/>
              </a:ext>
            </a:extLst>
          </p:cNvPr>
          <p:cNvSpPr txBox="1">
            <a:spLocks noChangeArrowheads="1"/>
          </p:cNvSpPr>
          <p:nvPr/>
        </p:nvSpPr>
        <p:spPr bwMode="auto">
          <a:xfrm>
            <a:off x="0" y="1203961"/>
            <a:ext cx="91440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defTabSz="914377" eaLnBrk="1" hangingPunct="1">
              <a:buClrTx/>
            </a:pPr>
            <a:br>
              <a:rPr lang="en-US" sz="4800" b="1" dirty="0">
                <a:solidFill>
                  <a:schemeClr val="accent3"/>
                </a:solidFill>
                <a:latin typeface="Jost" panose="020B0604020202020204" charset="0"/>
                <a:ea typeface="Jost" panose="020B0604020202020204" charset="0"/>
                <a:cs typeface="Arial" pitchFamily="34" charset="0"/>
              </a:rPr>
            </a:br>
            <a:r>
              <a:rPr lang="en-US" sz="5400" b="1" i="1" dirty="0">
                <a:solidFill>
                  <a:schemeClr val="accent3"/>
                </a:solidFill>
                <a:latin typeface="Jost" panose="020B0604020202020204" charset="0"/>
                <a:ea typeface="Jost" panose="020B0604020202020204" charset="0"/>
                <a:cs typeface="Arial" pitchFamily="34" charset="0"/>
              </a:rPr>
              <a:t>Thank You</a:t>
            </a:r>
            <a:r>
              <a:rPr lang="en-US" sz="5400" b="1" i="1" dirty="0">
                <a:solidFill>
                  <a:schemeClr val="accent3"/>
                </a:solidFill>
                <a:latin typeface="Jost" panose="020B0604020202020204" charset="0"/>
                <a:ea typeface="Jost" panose="020B0604020202020204" charset="0"/>
              </a:rPr>
              <a:t>!</a:t>
            </a:r>
            <a:br>
              <a:rPr lang="en-US" sz="3600" b="1" i="1" dirty="0">
                <a:solidFill>
                  <a:schemeClr val="accent3"/>
                </a:solidFill>
                <a:latin typeface="Jost" panose="020B0604020202020204" charset="0"/>
                <a:ea typeface="Jost" panose="020B0604020202020204" charset="0"/>
              </a:rPr>
            </a:br>
            <a:br>
              <a:rPr lang="en-US" sz="3600" b="1" i="1" dirty="0">
                <a:solidFill>
                  <a:schemeClr val="accent3"/>
                </a:solidFill>
                <a:latin typeface="Jost" panose="020B0604020202020204" charset="0"/>
                <a:ea typeface="Jost" panose="020B0604020202020204" charset="0"/>
              </a:rPr>
            </a:br>
            <a:r>
              <a:rPr lang="en-US" sz="3600" b="1" dirty="0">
                <a:solidFill>
                  <a:schemeClr val="bg1"/>
                </a:solidFill>
                <a:latin typeface="Jost" panose="020B0604020202020204" charset="0"/>
                <a:ea typeface="Jost" panose="020B0604020202020204" charset="0"/>
                <a:hlinkClick r:id="rId3">
                  <a:extLst>
                    <a:ext uri="{A12FA001-AC4F-418D-AE19-62706E023703}">
                      <ahyp:hlinkClr xmlns:ahyp="http://schemas.microsoft.com/office/drawing/2018/hyperlinkcolor" val="tx"/>
                    </a:ext>
                  </a:extLst>
                </a:hlinkClick>
              </a:rPr>
              <a:t>AEP6.AmericansForTheArts.org</a:t>
            </a:r>
            <a:br>
              <a:rPr lang="en-US" sz="3600" b="1" dirty="0">
                <a:solidFill>
                  <a:schemeClr val="accent3"/>
                </a:solidFill>
                <a:latin typeface="Jost" panose="020B0604020202020204" charset="0"/>
                <a:ea typeface="Jost" panose="020B0604020202020204" charset="0"/>
              </a:rPr>
            </a:br>
            <a:br>
              <a:rPr lang="en-US" sz="3600" b="1" dirty="0">
                <a:solidFill>
                  <a:schemeClr val="accent3"/>
                </a:solidFill>
                <a:latin typeface="Jost" panose="020B0604020202020204" charset="0"/>
                <a:ea typeface="Jost" panose="020B0604020202020204" charset="0"/>
              </a:rPr>
            </a:br>
            <a:r>
              <a:rPr lang="en-US" sz="2800" b="1" i="1" dirty="0">
                <a:solidFill>
                  <a:schemeClr val="accent3"/>
                </a:solidFill>
                <a:latin typeface="Jost" panose="020B0604020202020204" charset="0"/>
                <a:ea typeface="Jost" panose="020B0604020202020204" charset="0"/>
              </a:rPr>
              <a:t>rcohen@artsusa.org</a:t>
            </a:r>
          </a:p>
        </p:txBody>
      </p:sp>
      <p:sp>
        <p:nvSpPr>
          <p:cNvPr id="5" name="Rectangle 4">
            <a:extLst>
              <a:ext uri="{FF2B5EF4-FFF2-40B4-BE49-F238E27FC236}">
                <a16:creationId xmlns:a16="http://schemas.microsoft.com/office/drawing/2014/main" id="{8E8CCA28-81DE-165C-F407-F89AD1EF85B7}"/>
              </a:ext>
            </a:extLst>
          </p:cNvPr>
          <p:cNvSpPr/>
          <p:nvPr/>
        </p:nvSpPr>
        <p:spPr>
          <a:xfrm>
            <a:off x="204291" y="4111240"/>
            <a:ext cx="2774755" cy="523220"/>
          </a:xfrm>
          <a:prstGeom prst="rect">
            <a:avLst/>
          </a:prstGeom>
        </p:spPr>
        <p:txBody>
          <a:bodyPr wrap="square">
            <a:spAutoFit/>
          </a:bodyPr>
          <a:lstStyle/>
          <a:p>
            <a:pPr defTabSz="457189" eaLnBrk="0" fontAlgn="base" hangingPunct="0">
              <a:spcBef>
                <a:spcPct val="0"/>
              </a:spcBef>
              <a:spcAft>
                <a:spcPct val="0"/>
              </a:spcAft>
              <a:buClrTx/>
              <a:defRPr/>
            </a:pPr>
            <a:r>
              <a:rPr lang="en-US" sz="2800" b="1" kern="1200" dirty="0">
                <a:solidFill>
                  <a:srgbClr val="FF0000"/>
                </a:solidFill>
                <a:latin typeface="Jost" panose="020B0604020202020204" charset="0"/>
                <a:ea typeface="Jost" panose="020B0604020202020204" charset="0"/>
                <a:cs typeface="Arial" pitchFamily="34" charset="0"/>
              </a:rPr>
              <a:t>@ArtsInfoGuy</a:t>
            </a:r>
            <a:endParaRPr lang="en-US" sz="1800" kern="1200" dirty="0">
              <a:solidFill>
                <a:srgbClr val="FFFFFF"/>
              </a:solidFill>
              <a:latin typeface="Jost" panose="020B0604020202020204" charset="0"/>
              <a:ea typeface="Jost" panose="020B0604020202020204" charset="0"/>
              <a:cs typeface="+mn-cs"/>
            </a:endParaRPr>
          </a:p>
        </p:txBody>
      </p:sp>
      <p:pic>
        <p:nvPicPr>
          <p:cNvPr id="2" name="Picture 2">
            <a:extLst>
              <a:ext uri="{FF2B5EF4-FFF2-40B4-BE49-F238E27FC236}">
                <a16:creationId xmlns:a16="http://schemas.microsoft.com/office/drawing/2014/main" id="{F98BD3C1-C360-3C8D-0B74-FD7B38BE0CB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4973" y="285751"/>
            <a:ext cx="1812936" cy="99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585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2" name="Title 2">
            <a:extLst>
              <a:ext uri="{FF2B5EF4-FFF2-40B4-BE49-F238E27FC236}">
                <a16:creationId xmlns:a16="http://schemas.microsoft.com/office/drawing/2014/main" id="{28172EC4-0CC6-3828-8677-6556131B4543}"/>
              </a:ext>
            </a:extLst>
          </p:cNvPr>
          <p:cNvSpPr txBox="1">
            <a:spLocks/>
          </p:cNvSpPr>
          <p:nvPr/>
        </p:nvSpPr>
        <p:spPr bwMode="auto">
          <a:xfrm>
            <a:off x="0" y="446275"/>
            <a:ext cx="9144000" cy="614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600"/>
              <a:buFont typeface="Jost"/>
              <a:buNone/>
              <a:defRPr sz="2600" b="1" i="0" u="none" strike="noStrike" cap="none">
                <a:solidFill>
                  <a:srgbClr val="FFFFFF"/>
                </a:solidFill>
                <a:latin typeface="Jost"/>
                <a:ea typeface="Jost"/>
                <a:cs typeface="Jost"/>
                <a:sym typeface="Jost"/>
              </a:defRPr>
            </a:lvl1pPr>
            <a:lvl2pPr marR="0" lvl="1"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9pPr>
          </a:lstStyle>
          <a:p>
            <a:pPr algn="ctr"/>
            <a:r>
              <a:rPr lang="en-US" altLang="en-US" sz="3200" kern="1200" dirty="0">
                <a:solidFill>
                  <a:schemeClr val="lt1"/>
                </a:solidFill>
                <a:sym typeface="Arial"/>
              </a:rPr>
              <a:t>$309.9 Million in Spending (2022)</a:t>
            </a:r>
          </a:p>
          <a:p>
            <a:pPr algn="ctr"/>
            <a:r>
              <a:rPr lang="en-US" altLang="en-US" sz="3200" i="1" kern="1200" dirty="0">
                <a:solidFill>
                  <a:schemeClr val="lt1"/>
                </a:solidFill>
                <a:sym typeface="Arial"/>
              </a:rPr>
              <a:t>Greater Des Moines Region</a:t>
            </a:r>
          </a:p>
        </p:txBody>
      </p:sp>
      <p:pic>
        <p:nvPicPr>
          <p:cNvPr id="8" name="Picture 7">
            <a:extLst>
              <a:ext uri="{FF2B5EF4-FFF2-40B4-BE49-F238E27FC236}">
                <a16:creationId xmlns:a16="http://schemas.microsoft.com/office/drawing/2014/main" id="{6BBFBEE3-44E1-25F7-E939-A56ABFD83E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2216" y="4293573"/>
            <a:ext cx="1605755" cy="311396"/>
          </a:xfrm>
          <a:prstGeom prst="rect">
            <a:avLst/>
          </a:prstGeom>
        </p:spPr>
      </p:pic>
      <p:sp>
        <p:nvSpPr>
          <p:cNvPr id="10" name="TextBox 9">
            <a:extLst>
              <a:ext uri="{FF2B5EF4-FFF2-40B4-BE49-F238E27FC236}">
                <a16:creationId xmlns:a16="http://schemas.microsoft.com/office/drawing/2014/main" id="{EC987FEE-27DC-5F20-9DE0-80B9463DE55C}"/>
              </a:ext>
            </a:extLst>
          </p:cNvPr>
          <p:cNvSpPr txBox="1"/>
          <p:nvPr/>
        </p:nvSpPr>
        <p:spPr>
          <a:xfrm>
            <a:off x="-125814" y="4293572"/>
            <a:ext cx="1874441" cy="307777"/>
          </a:xfrm>
          <a:prstGeom prst="rect">
            <a:avLst/>
          </a:prstGeom>
          <a:noFill/>
        </p:spPr>
        <p:txBody>
          <a:bodyPr wrap="square">
            <a:spAutoFit/>
          </a:bodyPr>
          <a:lstStyle/>
          <a:p>
            <a:pPr algn="ctr"/>
            <a:r>
              <a:rPr lang="en-US" b="1" dirty="0">
                <a:solidFill>
                  <a:schemeClr val="accent3"/>
                </a:solidFill>
              </a:rPr>
              <a:t>@ArtsInfoGuy</a:t>
            </a:r>
          </a:p>
        </p:txBody>
      </p:sp>
      <p:graphicFrame>
        <p:nvGraphicFramePr>
          <p:cNvPr id="4" name="Object 2">
            <a:extLst>
              <a:ext uri="{FF2B5EF4-FFF2-40B4-BE49-F238E27FC236}">
                <a16:creationId xmlns:a16="http://schemas.microsoft.com/office/drawing/2014/main" id="{C1456E79-EE9D-6D03-50CF-383DA53FC6BF}"/>
              </a:ext>
            </a:extLst>
          </p:cNvPr>
          <p:cNvGraphicFramePr>
            <a:graphicFrameLocks noChangeAspect="1"/>
          </p:cNvGraphicFramePr>
          <p:nvPr>
            <p:extLst>
              <p:ext uri="{D42A27DB-BD31-4B8C-83A1-F6EECF244321}">
                <p14:modId xmlns:p14="http://schemas.microsoft.com/office/powerpoint/2010/main" val="1957283236"/>
              </p:ext>
            </p:extLst>
          </p:nvPr>
        </p:nvGraphicFramePr>
        <p:xfrm>
          <a:off x="-1" y="1788979"/>
          <a:ext cx="9143999" cy="256877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86888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4" name="Title 2">
            <a:extLst>
              <a:ext uri="{FF2B5EF4-FFF2-40B4-BE49-F238E27FC236}">
                <a16:creationId xmlns:a16="http://schemas.microsoft.com/office/drawing/2014/main" id="{0AA65299-5849-06AB-F902-2309470201A8}"/>
              </a:ext>
            </a:extLst>
          </p:cNvPr>
          <p:cNvSpPr txBox="1">
            <a:spLocks/>
          </p:cNvSpPr>
          <p:nvPr/>
        </p:nvSpPr>
        <p:spPr bwMode="auto">
          <a:xfrm>
            <a:off x="-1" y="759459"/>
            <a:ext cx="9144001"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600"/>
              <a:buFont typeface="Jost"/>
              <a:buNone/>
              <a:defRPr sz="2600" b="1" i="0" u="none" strike="noStrike" cap="none">
                <a:solidFill>
                  <a:srgbClr val="FFFFFF"/>
                </a:solidFill>
                <a:latin typeface="Jost"/>
                <a:ea typeface="Jost"/>
                <a:cs typeface="Jost"/>
                <a:sym typeface="Jost"/>
              </a:defRPr>
            </a:lvl1pPr>
            <a:lvl2pPr marR="0" lvl="1"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9pPr>
          </a:lstStyle>
          <a:p>
            <a:pPr algn="ctr"/>
            <a:r>
              <a:rPr lang="en-US" altLang="en-US" sz="3200" kern="1200" dirty="0">
                <a:solidFill>
                  <a:schemeClr val="lt1"/>
                </a:solidFill>
              </a:rPr>
              <a:t>Jobs Supported</a:t>
            </a:r>
          </a:p>
        </p:txBody>
      </p:sp>
      <p:pic>
        <p:nvPicPr>
          <p:cNvPr id="5" name="Picture 4">
            <a:extLst>
              <a:ext uri="{FF2B5EF4-FFF2-40B4-BE49-F238E27FC236}">
                <a16:creationId xmlns:a16="http://schemas.microsoft.com/office/drawing/2014/main" id="{E219A3F3-5B14-BCA9-BC93-E47E8D7AA8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2216" y="4705951"/>
            <a:ext cx="1605755" cy="311396"/>
          </a:xfrm>
          <a:prstGeom prst="rect">
            <a:avLst/>
          </a:prstGeom>
        </p:spPr>
      </p:pic>
      <p:sp>
        <p:nvSpPr>
          <p:cNvPr id="6" name="TextBox 5">
            <a:extLst>
              <a:ext uri="{FF2B5EF4-FFF2-40B4-BE49-F238E27FC236}">
                <a16:creationId xmlns:a16="http://schemas.microsoft.com/office/drawing/2014/main" id="{71A62EEE-6062-EE10-C620-A9F7DECE18B4}"/>
              </a:ext>
            </a:extLst>
          </p:cNvPr>
          <p:cNvSpPr txBox="1"/>
          <p:nvPr/>
        </p:nvSpPr>
        <p:spPr>
          <a:xfrm>
            <a:off x="-125814" y="4705950"/>
            <a:ext cx="1874441" cy="307777"/>
          </a:xfrm>
          <a:prstGeom prst="rect">
            <a:avLst/>
          </a:prstGeom>
          <a:noFill/>
        </p:spPr>
        <p:txBody>
          <a:bodyPr wrap="square">
            <a:spAutoFit/>
          </a:bodyPr>
          <a:lstStyle/>
          <a:p>
            <a:pPr algn="ctr"/>
            <a:r>
              <a:rPr lang="en-US" b="1" dirty="0">
                <a:solidFill>
                  <a:schemeClr val="accent3"/>
                </a:solidFill>
              </a:rPr>
              <a:t>@ArtsInfoGuy</a:t>
            </a:r>
          </a:p>
        </p:txBody>
      </p:sp>
      <p:sp>
        <p:nvSpPr>
          <p:cNvPr id="2" name="Title 2">
            <a:extLst>
              <a:ext uri="{FF2B5EF4-FFF2-40B4-BE49-F238E27FC236}">
                <a16:creationId xmlns:a16="http://schemas.microsoft.com/office/drawing/2014/main" id="{DFB99949-1688-5648-F856-7E2402921645}"/>
              </a:ext>
            </a:extLst>
          </p:cNvPr>
          <p:cNvSpPr txBox="1">
            <a:spLocks/>
          </p:cNvSpPr>
          <p:nvPr/>
        </p:nvSpPr>
        <p:spPr bwMode="auto">
          <a:xfrm>
            <a:off x="-5887" y="2210164"/>
            <a:ext cx="914382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600"/>
              <a:buFont typeface="Jost"/>
              <a:buNone/>
              <a:defRPr sz="2600" b="1" i="0" u="none" strike="noStrike" cap="none">
                <a:solidFill>
                  <a:srgbClr val="FFFFFF"/>
                </a:solidFill>
                <a:latin typeface="Jost"/>
                <a:ea typeface="Jost"/>
                <a:cs typeface="Jost"/>
                <a:sym typeface="Jost"/>
              </a:defRPr>
            </a:lvl1pPr>
            <a:lvl2pPr marR="0" lvl="1"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9pPr>
          </a:lstStyle>
          <a:p>
            <a:pPr algn="ctr"/>
            <a:r>
              <a:rPr lang="en-US" altLang="en-US" sz="5400" kern="1200" dirty="0">
                <a:solidFill>
                  <a:schemeClr val="lt1"/>
                </a:solidFill>
              </a:rPr>
              <a:t>5,439</a:t>
            </a:r>
            <a:endParaRPr lang="en-US" altLang="en-US" sz="3200" kern="1200" dirty="0">
              <a:solidFill>
                <a:schemeClr val="lt1"/>
              </a:solidFill>
            </a:endParaRPr>
          </a:p>
        </p:txBody>
      </p:sp>
    </p:spTree>
    <p:extLst>
      <p:ext uri="{BB962C8B-B14F-4D97-AF65-F5344CB8AC3E}">
        <p14:creationId xmlns:p14="http://schemas.microsoft.com/office/powerpoint/2010/main" val="1359242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4" name="Title 2">
            <a:extLst>
              <a:ext uri="{FF2B5EF4-FFF2-40B4-BE49-F238E27FC236}">
                <a16:creationId xmlns:a16="http://schemas.microsoft.com/office/drawing/2014/main" id="{0AA65299-5849-06AB-F902-2309470201A8}"/>
              </a:ext>
            </a:extLst>
          </p:cNvPr>
          <p:cNvSpPr txBox="1">
            <a:spLocks/>
          </p:cNvSpPr>
          <p:nvPr/>
        </p:nvSpPr>
        <p:spPr bwMode="auto">
          <a:xfrm>
            <a:off x="-1" y="803527"/>
            <a:ext cx="9144001"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600"/>
              <a:buFont typeface="Jost"/>
              <a:buNone/>
              <a:defRPr sz="2600" b="1" i="0" u="none" strike="noStrike" cap="none">
                <a:solidFill>
                  <a:srgbClr val="FFFFFF"/>
                </a:solidFill>
                <a:latin typeface="Jost"/>
                <a:ea typeface="Jost"/>
                <a:cs typeface="Jost"/>
                <a:sym typeface="Jost"/>
              </a:defRPr>
            </a:lvl1pPr>
            <a:lvl2pPr marR="0" lvl="1"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9pPr>
          </a:lstStyle>
          <a:p>
            <a:pPr algn="ctr"/>
            <a:r>
              <a:rPr lang="en-US" altLang="en-US" sz="3200" kern="1200" dirty="0">
                <a:solidFill>
                  <a:schemeClr val="lt1"/>
                </a:solidFill>
              </a:rPr>
              <a:t>Personal Income to Residents</a:t>
            </a:r>
          </a:p>
        </p:txBody>
      </p:sp>
      <p:pic>
        <p:nvPicPr>
          <p:cNvPr id="5" name="Picture 4">
            <a:extLst>
              <a:ext uri="{FF2B5EF4-FFF2-40B4-BE49-F238E27FC236}">
                <a16:creationId xmlns:a16="http://schemas.microsoft.com/office/drawing/2014/main" id="{E219A3F3-5B14-BCA9-BC93-E47E8D7AA8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2216" y="4705951"/>
            <a:ext cx="1605755" cy="311396"/>
          </a:xfrm>
          <a:prstGeom prst="rect">
            <a:avLst/>
          </a:prstGeom>
        </p:spPr>
      </p:pic>
      <p:sp>
        <p:nvSpPr>
          <p:cNvPr id="6" name="TextBox 5">
            <a:extLst>
              <a:ext uri="{FF2B5EF4-FFF2-40B4-BE49-F238E27FC236}">
                <a16:creationId xmlns:a16="http://schemas.microsoft.com/office/drawing/2014/main" id="{71A62EEE-6062-EE10-C620-A9F7DECE18B4}"/>
              </a:ext>
            </a:extLst>
          </p:cNvPr>
          <p:cNvSpPr txBox="1"/>
          <p:nvPr/>
        </p:nvSpPr>
        <p:spPr>
          <a:xfrm>
            <a:off x="-125814" y="4705950"/>
            <a:ext cx="1874441" cy="307777"/>
          </a:xfrm>
          <a:prstGeom prst="rect">
            <a:avLst/>
          </a:prstGeom>
          <a:noFill/>
        </p:spPr>
        <p:txBody>
          <a:bodyPr wrap="square">
            <a:spAutoFit/>
          </a:bodyPr>
          <a:lstStyle/>
          <a:p>
            <a:pPr algn="ctr"/>
            <a:r>
              <a:rPr lang="en-US" b="1" dirty="0">
                <a:solidFill>
                  <a:schemeClr val="accent3"/>
                </a:solidFill>
              </a:rPr>
              <a:t>@ArtsInfoGuy</a:t>
            </a:r>
          </a:p>
        </p:txBody>
      </p:sp>
      <p:sp>
        <p:nvSpPr>
          <p:cNvPr id="2" name="Title 2">
            <a:extLst>
              <a:ext uri="{FF2B5EF4-FFF2-40B4-BE49-F238E27FC236}">
                <a16:creationId xmlns:a16="http://schemas.microsoft.com/office/drawing/2014/main" id="{DFB99949-1688-5648-F856-7E2402921645}"/>
              </a:ext>
            </a:extLst>
          </p:cNvPr>
          <p:cNvSpPr txBox="1">
            <a:spLocks/>
          </p:cNvSpPr>
          <p:nvPr/>
        </p:nvSpPr>
        <p:spPr bwMode="auto">
          <a:xfrm>
            <a:off x="-27921" y="2342366"/>
            <a:ext cx="914382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600"/>
              <a:buFont typeface="Jost"/>
              <a:buNone/>
              <a:defRPr sz="2600" b="1" i="0" u="none" strike="noStrike" cap="none">
                <a:solidFill>
                  <a:srgbClr val="FFFFFF"/>
                </a:solidFill>
                <a:latin typeface="Jost"/>
                <a:ea typeface="Jost"/>
                <a:cs typeface="Jost"/>
                <a:sym typeface="Jost"/>
              </a:defRPr>
            </a:lvl1pPr>
            <a:lvl2pPr marR="0" lvl="1"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9pPr>
          </a:lstStyle>
          <a:p>
            <a:pPr algn="ctr"/>
            <a:r>
              <a:rPr lang="en-US" altLang="en-US" sz="5400" kern="1200" dirty="0">
                <a:solidFill>
                  <a:schemeClr val="lt1"/>
                </a:solidFill>
              </a:rPr>
              <a:t>$208.7 Million</a:t>
            </a:r>
            <a:endParaRPr lang="en-US" altLang="en-US" sz="3200" kern="1200" dirty="0">
              <a:solidFill>
                <a:schemeClr val="lt1"/>
              </a:solidFill>
            </a:endParaRPr>
          </a:p>
        </p:txBody>
      </p:sp>
    </p:spTree>
    <p:extLst>
      <p:ext uri="{BB962C8B-B14F-4D97-AF65-F5344CB8AC3E}">
        <p14:creationId xmlns:p14="http://schemas.microsoft.com/office/powerpoint/2010/main" val="1949105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4" name="Title 2">
            <a:extLst>
              <a:ext uri="{FF2B5EF4-FFF2-40B4-BE49-F238E27FC236}">
                <a16:creationId xmlns:a16="http://schemas.microsoft.com/office/drawing/2014/main" id="{0AA65299-5849-06AB-F902-2309470201A8}"/>
              </a:ext>
            </a:extLst>
          </p:cNvPr>
          <p:cNvSpPr txBox="1">
            <a:spLocks/>
          </p:cNvSpPr>
          <p:nvPr/>
        </p:nvSpPr>
        <p:spPr bwMode="auto">
          <a:xfrm>
            <a:off x="-1" y="616239"/>
            <a:ext cx="9144001"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600"/>
              <a:buFont typeface="Jost"/>
              <a:buNone/>
              <a:defRPr sz="2600" b="1" i="0" u="none" strike="noStrike" cap="none">
                <a:solidFill>
                  <a:srgbClr val="FFFFFF"/>
                </a:solidFill>
                <a:latin typeface="Jost"/>
                <a:ea typeface="Jost"/>
                <a:cs typeface="Jost"/>
                <a:sym typeface="Jost"/>
              </a:defRPr>
            </a:lvl1pPr>
            <a:lvl2pPr marR="0" lvl="1"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9pPr>
          </a:lstStyle>
          <a:p>
            <a:pPr algn="ctr"/>
            <a:r>
              <a:rPr lang="en-US" altLang="en-US" sz="3200" kern="1200" dirty="0">
                <a:solidFill>
                  <a:schemeClr val="lt1"/>
                </a:solidFill>
              </a:rPr>
              <a:t>Government Revenue</a:t>
            </a:r>
          </a:p>
          <a:p>
            <a:pPr algn="ctr"/>
            <a:r>
              <a:rPr lang="en-US" altLang="en-US" sz="3200" kern="1200" dirty="0">
                <a:solidFill>
                  <a:schemeClr val="lt1"/>
                </a:solidFill>
              </a:rPr>
              <a:t>(Local, State, Federal)</a:t>
            </a:r>
          </a:p>
        </p:txBody>
      </p:sp>
      <p:pic>
        <p:nvPicPr>
          <p:cNvPr id="5" name="Picture 4">
            <a:extLst>
              <a:ext uri="{FF2B5EF4-FFF2-40B4-BE49-F238E27FC236}">
                <a16:creationId xmlns:a16="http://schemas.microsoft.com/office/drawing/2014/main" id="{E219A3F3-5B14-BCA9-BC93-E47E8D7AA8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2216" y="4705951"/>
            <a:ext cx="1605755" cy="311396"/>
          </a:xfrm>
          <a:prstGeom prst="rect">
            <a:avLst/>
          </a:prstGeom>
        </p:spPr>
      </p:pic>
      <p:sp>
        <p:nvSpPr>
          <p:cNvPr id="6" name="TextBox 5">
            <a:extLst>
              <a:ext uri="{FF2B5EF4-FFF2-40B4-BE49-F238E27FC236}">
                <a16:creationId xmlns:a16="http://schemas.microsoft.com/office/drawing/2014/main" id="{71A62EEE-6062-EE10-C620-A9F7DECE18B4}"/>
              </a:ext>
            </a:extLst>
          </p:cNvPr>
          <p:cNvSpPr txBox="1"/>
          <p:nvPr/>
        </p:nvSpPr>
        <p:spPr>
          <a:xfrm>
            <a:off x="-125814" y="4705950"/>
            <a:ext cx="1874441" cy="307777"/>
          </a:xfrm>
          <a:prstGeom prst="rect">
            <a:avLst/>
          </a:prstGeom>
          <a:noFill/>
        </p:spPr>
        <p:txBody>
          <a:bodyPr wrap="square">
            <a:spAutoFit/>
          </a:bodyPr>
          <a:lstStyle/>
          <a:p>
            <a:pPr algn="ctr"/>
            <a:r>
              <a:rPr lang="en-US" b="1" dirty="0">
                <a:solidFill>
                  <a:schemeClr val="accent3"/>
                </a:solidFill>
              </a:rPr>
              <a:t>@ArtsInfoGuy</a:t>
            </a:r>
          </a:p>
        </p:txBody>
      </p:sp>
      <p:sp>
        <p:nvSpPr>
          <p:cNvPr id="3" name="Title 2">
            <a:extLst>
              <a:ext uri="{FF2B5EF4-FFF2-40B4-BE49-F238E27FC236}">
                <a16:creationId xmlns:a16="http://schemas.microsoft.com/office/drawing/2014/main" id="{6D3486AB-50EC-E0FF-FFDF-6F4CD8CF47A1}"/>
              </a:ext>
            </a:extLst>
          </p:cNvPr>
          <p:cNvSpPr txBox="1">
            <a:spLocks/>
          </p:cNvSpPr>
          <p:nvPr/>
        </p:nvSpPr>
        <p:spPr bwMode="auto">
          <a:xfrm>
            <a:off x="20370" y="2258065"/>
            <a:ext cx="9143828" cy="1337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600"/>
              <a:buFont typeface="Jost"/>
              <a:buNone/>
              <a:defRPr sz="2600" b="1" i="0" u="none" strike="noStrike" cap="none">
                <a:solidFill>
                  <a:srgbClr val="FFFFFF"/>
                </a:solidFill>
                <a:latin typeface="Jost"/>
                <a:ea typeface="Jost"/>
                <a:cs typeface="Jost"/>
                <a:sym typeface="Jost"/>
              </a:defRPr>
            </a:lvl1pPr>
            <a:lvl2pPr marR="0" lvl="1"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9pPr>
          </a:lstStyle>
          <a:p>
            <a:pPr algn="ctr"/>
            <a:r>
              <a:rPr lang="en-US" altLang="en-US" sz="5400" kern="1200" dirty="0">
                <a:solidFill>
                  <a:schemeClr val="lt1"/>
                </a:solidFill>
              </a:rPr>
              <a:t>$66.9 Million</a:t>
            </a:r>
            <a:endParaRPr lang="en-US" altLang="en-US" sz="1600" kern="1200" dirty="0">
              <a:solidFill>
                <a:schemeClr val="lt1"/>
              </a:solidFill>
            </a:endParaRPr>
          </a:p>
        </p:txBody>
      </p:sp>
    </p:spTree>
    <p:extLst>
      <p:ext uri="{BB962C8B-B14F-4D97-AF65-F5344CB8AC3E}">
        <p14:creationId xmlns:p14="http://schemas.microsoft.com/office/powerpoint/2010/main" val="2256392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2" name="Title 2">
            <a:extLst>
              <a:ext uri="{FF2B5EF4-FFF2-40B4-BE49-F238E27FC236}">
                <a16:creationId xmlns:a16="http://schemas.microsoft.com/office/drawing/2014/main" id="{4E667274-2757-563C-AAAE-563837B98E20}"/>
              </a:ext>
            </a:extLst>
          </p:cNvPr>
          <p:cNvSpPr txBox="1">
            <a:spLocks/>
          </p:cNvSpPr>
          <p:nvPr/>
        </p:nvSpPr>
        <p:spPr bwMode="auto">
          <a:xfrm>
            <a:off x="0" y="331510"/>
            <a:ext cx="9144000" cy="503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600"/>
              <a:buFont typeface="Jost"/>
              <a:buNone/>
              <a:defRPr sz="2600" b="1" i="0" u="none" strike="noStrike" cap="none">
                <a:solidFill>
                  <a:srgbClr val="FFFFFF"/>
                </a:solidFill>
                <a:latin typeface="Jost"/>
                <a:ea typeface="Jost"/>
                <a:cs typeface="Jost"/>
                <a:sym typeface="Jost"/>
              </a:defRPr>
            </a:lvl1pPr>
            <a:lvl2pPr marR="0" lvl="1"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9pPr>
          </a:lstStyle>
          <a:p>
            <a:pPr algn="ctr"/>
            <a:r>
              <a:rPr lang="en-US" altLang="en-US" sz="3200" kern="1200" dirty="0">
                <a:solidFill>
                  <a:schemeClr val="lt1"/>
                </a:solidFill>
              </a:rPr>
              <a:t>Attendees Spent </a:t>
            </a:r>
            <a:br>
              <a:rPr lang="en-US" altLang="en-US" sz="3200" kern="1200" dirty="0">
                <a:solidFill>
                  <a:schemeClr val="lt1"/>
                </a:solidFill>
              </a:rPr>
            </a:br>
            <a:r>
              <a:rPr lang="en-US" altLang="en-US" sz="3200" kern="1200" dirty="0">
                <a:solidFill>
                  <a:schemeClr val="lt1"/>
                </a:solidFill>
              </a:rPr>
              <a:t>$39.66 Per Person, Per Event</a:t>
            </a:r>
          </a:p>
        </p:txBody>
      </p:sp>
      <p:graphicFrame>
        <p:nvGraphicFramePr>
          <p:cNvPr id="3" name="Chart 2">
            <a:extLst>
              <a:ext uri="{FF2B5EF4-FFF2-40B4-BE49-F238E27FC236}">
                <a16:creationId xmlns:a16="http://schemas.microsoft.com/office/drawing/2014/main" id="{A1F6BCDF-98BF-D60E-3141-32966B143E81}"/>
              </a:ext>
            </a:extLst>
          </p:cNvPr>
          <p:cNvGraphicFramePr>
            <a:graphicFrameLocks/>
          </p:cNvGraphicFramePr>
          <p:nvPr>
            <p:extLst>
              <p:ext uri="{D42A27DB-BD31-4B8C-83A1-F6EECF244321}">
                <p14:modId xmlns:p14="http://schemas.microsoft.com/office/powerpoint/2010/main" val="1186752023"/>
              </p:ext>
            </p:extLst>
          </p:nvPr>
        </p:nvGraphicFramePr>
        <p:xfrm>
          <a:off x="1" y="925667"/>
          <a:ext cx="9144000" cy="3866307"/>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893F8823-733D-6C00-8A56-B78D9E122D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82216" y="4293573"/>
            <a:ext cx="1605755" cy="311396"/>
          </a:xfrm>
          <a:prstGeom prst="rect">
            <a:avLst/>
          </a:prstGeom>
        </p:spPr>
      </p:pic>
      <p:sp>
        <p:nvSpPr>
          <p:cNvPr id="7" name="TextBox 6">
            <a:extLst>
              <a:ext uri="{FF2B5EF4-FFF2-40B4-BE49-F238E27FC236}">
                <a16:creationId xmlns:a16="http://schemas.microsoft.com/office/drawing/2014/main" id="{32890173-C381-8324-3C4E-0FC0A61D711E}"/>
              </a:ext>
            </a:extLst>
          </p:cNvPr>
          <p:cNvSpPr txBox="1"/>
          <p:nvPr/>
        </p:nvSpPr>
        <p:spPr>
          <a:xfrm>
            <a:off x="-125814" y="4293572"/>
            <a:ext cx="1874441" cy="307777"/>
          </a:xfrm>
          <a:prstGeom prst="rect">
            <a:avLst/>
          </a:prstGeom>
          <a:noFill/>
        </p:spPr>
        <p:txBody>
          <a:bodyPr wrap="square">
            <a:spAutoFit/>
          </a:bodyPr>
          <a:lstStyle/>
          <a:p>
            <a:pPr algn="ctr"/>
            <a:r>
              <a:rPr lang="en-US" b="1" dirty="0">
                <a:solidFill>
                  <a:schemeClr val="accent3"/>
                </a:solidFill>
              </a:rPr>
              <a:t>@ArtsInfoGuy</a:t>
            </a:r>
          </a:p>
        </p:txBody>
      </p:sp>
    </p:spTree>
    <p:extLst>
      <p:ext uri="{BB962C8B-B14F-4D97-AF65-F5344CB8AC3E}">
        <p14:creationId xmlns:p14="http://schemas.microsoft.com/office/powerpoint/2010/main" val="1158653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2" name="Title 2">
            <a:extLst>
              <a:ext uri="{FF2B5EF4-FFF2-40B4-BE49-F238E27FC236}">
                <a16:creationId xmlns:a16="http://schemas.microsoft.com/office/drawing/2014/main" id="{4E667274-2757-563C-AAAE-563837B98E20}"/>
              </a:ext>
            </a:extLst>
          </p:cNvPr>
          <p:cNvSpPr txBox="1">
            <a:spLocks/>
          </p:cNvSpPr>
          <p:nvPr/>
        </p:nvSpPr>
        <p:spPr bwMode="auto">
          <a:xfrm>
            <a:off x="0" y="304983"/>
            <a:ext cx="9144000" cy="55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600"/>
              <a:buFont typeface="Jost"/>
              <a:buNone/>
              <a:defRPr sz="2600" b="1" i="0" u="none" strike="noStrike" cap="none">
                <a:solidFill>
                  <a:srgbClr val="FFFFFF"/>
                </a:solidFill>
                <a:latin typeface="Jost"/>
                <a:ea typeface="Jost"/>
                <a:cs typeface="Jost"/>
                <a:sym typeface="Jost"/>
              </a:defRPr>
            </a:lvl1pPr>
            <a:lvl2pPr marR="0" lvl="1"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9pPr>
          </a:lstStyle>
          <a:p>
            <a:pPr algn="ctr"/>
            <a:r>
              <a:rPr lang="en-US" altLang="en-US" sz="3200" kern="1200" dirty="0">
                <a:solidFill>
                  <a:schemeClr val="lt1"/>
                </a:solidFill>
              </a:rPr>
              <a:t>Audiences: Local vs. Non-Local</a:t>
            </a:r>
            <a:endParaRPr lang="en-US" altLang="en-US" sz="2000" kern="1200" dirty="0">
              <a:solidFill>
                <a:schemeClr val="lt1"/>
              </a:solidFill>
            </a:endParaRPr>
          </a:p>
        </p:txBody>
      </p:sp>
      <p:pic>
        <p:nvPicPr>
          <p:cNvPr id="6" name="Picture 5">
            <a:extLst>
              <a:ext uri="{FF2B5EF4-FFF2-40B4-BE49-F238E27FC236}">
                <a16:creationId xmlns:a16="http://schemas.microsoft.com/office/drawing/2014/main" id="{893F8823-733D-6C00-8A56-B78D9E122D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2216" y="4293573"/>
            <a:ext cx="1605755" cy="311396"/>
          </a:xfrm>
          <a:prstGeom prst="rect">
            <a:avLst/>
          </a:prstGeom>
        </p:spPr>
      </p:pic>
      <p:sp>
        <p:nvSpPr>
          <p:cNvPr id="7" name="TextBox 6">
            <a:extLst>
              <a:ext uri="{FF2B5EF4-FFF2-40B4-BE49-F238E27FC236}">
                <a16:creationId xmlns:a16="http://schemas.microsoft.com/office/drawing/2014/main" id="{32890173-C381-8324-3C4E-0FC0A61D711E}"/>
              </a:ext>
            </a:extLst>
          </p:cNvPr>
          <p:cNvSpPr txBox="1"/>
          <p:nvPr/>
        </p:nvSpPr>
        <p:spPr>
          <a:xfrm>
            <a:off x="-125814" y="4293572"/>
            <a:ext cx="1874441" cy="307777"/>
          </a:xfrm>
          <a:prstGeom prst="rect">
            <a:avLst/>
          </a:prstGeom>
          <a:noFill/>
        </p:spPr>
        <p:txBody>
          <a:bodyPr wrap="square">
            <a:spAutoFit/>
          </a:bodyPr>
          <a:lstStyle/>
          <a:p>
            <a:pPr algn="ctr"/>
            <a:r>
              <a:rPr lang="en-US" b="1" dirty="0">
                <a:solidFill>
                  <a:schemeClr val="accent3"/>
                </a:solidFill>
              </a:rPr>
              <a:t>@ArtsInfoGuy</a:t>
            </a:r>
          </a:p>
        </p:txBody>
      </p:sp>
      <p:graphicFrame>
        <p:nvGraphicFramePr>
          <p:cNvPr id="3" name="Object 2">
            <a:extLst>
              <a:ext uri="{FF2B5EF4-FFF2-40B4-BE49-F238E27FC236}">
                <a16:creationId xmlns:a16="http://schemas.microsoft.com/office/drawing/2014/main" id="{9A6FB9D9-F738-A518-5E5C-9F8DD717F1C4}"/>
              </a:ext>
            </a:extLst>
          </p:cNvPr>
          <p:cNvGraphicFramePr>
            <a:graphicFrameLocks noChangeAspect="1"/>
          </p:cNvGraphicFramePr>
          <p:nvPr>
            <p:extLst>
              <p:ext uri="{D42A27DB-BD31-4B8C-83A1-F6EECF244321}">
                <p14:modId xmlns:p14="http://schemas.microsoft.com/office/powerpoint/2010/main" val="1719840102"/>
              </p:ext>
            </p:extLst>
          </p:nvPr>
        </p:nvGraphicFramePr>
        <p:xfrm>
          <a:off x="0" y="1182769"/>
          <a:ext cx="9129831" cy="324240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2">
            <a:extLst>
              <a:ext uri="{FF2B5EF4-FFF2-40B4-BE49-F238E27FC236}">
                <a16:creationId xmlns:a16="http://schemas.microsoft.com/office/drawing/2014/main" id="{D197628A-E3DC-9B61-921C-78212E2C9B88}"/>
              </a:ext>
            </a:extLst>
          </p:cNvPr>
          <p:cNvSpPr txBox="1">
            <a:spLocks/>
          </p:cNvSpPr>
          <p:nvPr/>
        </p:nvSpPr>
        <p:spPr bwMode="auto">
          <a:xfrm>
            <a:off x="-7859" y="3869885"/>
            <a:ext cx="9144000" cy="55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600"/>
              <a:buFont typeface="Jost"/>
              <a:buNone/>
              <a:defRPr sz="2600" b="1" i="0" u="none" strike="noStrike" cap="none">
                <a:solidFill>
                  <a:srgbClr val="FFFFFF"/>
                </a:solidFill>
                <a:latin typeface="Jost"/>
                <a:ea typeface="Jost"/>
                <a:cs typeface="Jost"/>
                <a:sym typeface="Jost"/>
              </a:defRPr>
            </a:lvl1pPr>
            <a:lvl2pPr marR="0" lvl="1"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9pPr>
          </a:lstStyle>
          <a:p>
            <a:pPr algn="ctr"/>
            <a:r>
              <a:rPr lang="en-US" altLang="en-US" sz="2000" kern="1200" dirty="0">
                <a:solidFill>
                  <a:schemeClr val="lt1"/>
                </a:solidFill>
              </a:rPr>
              <a:t>(Nonlocal = Outside the 3-County Region)</a:t>
            </a:r>
          </a:p>
        </p:txBody>
      </p:sp>
    </p:spTree>
    <p:extLst>
      <p:ext uri="{BB962C8B-B14F-4D97-AF65-F5344CB8AC3E}">
        <p14:creationId xmlns:p14="http://schemas.microsoft.com/office/powerpoint/2010/main" val="2214428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2" name="Title 2">
            <a:extLst>
              <a:ext uri="{FF2B5EF4-FFF2-40B4-BE49-F238E27FC236}">
                <a16:creationId xmlns:a16="http://schemas.microsoft.com/office/drawing/2014/main" id="{4E667274-2757-563C-AAAE-563837B98E20}"/>
              </a:ext>
            </a:extLst>
          </p:cNvPr>
          <p:cNvSpPr txBox="1">
            <a:spLocks/>
          </p:cNvSpPr>
          <p:nvPr/>
        </p:nvSpPr>
        <p:spPr bwMode="auto">
          <a:xfrm>
            <a:off x="1" y="290801"/>
            <a:ext cx="9133084"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600"/>
              <a:buFont typeface="Jost"/>
              <a:buNone/>
              <a:defRPr sz="2600" b="1" i="0" u="none" strike="noStrike" cap="none">
                <a:solidFill>
                  <a:srgbClr val="FFFFFF"/>
                </a:solidFill>
                <a:latin typeface="Jost"/>
                <a:ea typeface="Jost"/>
                <a:cs typeface="Jost"/>
                <a:sym typeface="Jost"/>
              </a:defRPr>
            </a:lvl1pPr>
            <a:lvl2pPr marR="0" lvl="1"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600"/>
              <a:buFont typeface="Raleway"/>
              <a:buNone/>
              <a:defRPr sz="2600" b="1" i="0" u="none" strike="noStrike" cap="none">
                <a:solidFill>
                  <a:srgbClr val="FFFFFF"/>
                </a:solidFill>
                <a:latin typeface="Raleway"/>
                <a:ea typeface="Raleway"/>
                <a:cs typeface="Raleway"/>
                <a:sym typeface="Raleway"/>
              </a:defRPr>
            </a:lvl9pPr>
          </a:lstStyle>
          <a:p>
            <a:pPr algn="ctr"/>
            <a:r>
              <a:rPr lang="en-US" altLang="en-US" sz="3200" kern="1200" dirty="0">
                <a:solidFill>
                  <a:schemeClr val="lt1"/>
                </a:solidFill>
              </a:rPr>
              <a:t>Event-Related Spending</a:t>
            </a:r>
            <a:br>
              <a:rPr lang="en-US" altLang="en-US" sz="3200" kern="1200" dirty="0">
                <a:solidFill>
                  <a:schemeClr val="lt1"/>
                </a:solidFill>
              </a:rPr>
            </a:br>
            <a:r>
              <a:rPr lang="en-US" altLang="en-US" sz="3200" kern="1200" dirty="0">
                <a:solidFill>
                  <a:schemeClr val="lt1"/>
                </a:solidFill>
              </a:rPr>
              <a:t>Local vs. Non-Local</a:t>
            </a:r>
          </a:p>
        </p:txBody>
      </p:sp>
      <p:pic>
        <p:nvPicPr>
          <p:cNvPr id="6" name="Picture 5">
            <a:extLst>
              <a:ext uri="{FF2B5EF4-FFF2-40B4-BE49-F238E27FC236}">
                <a16:creationId xmlns:a16="http://schemas.microsoft.com/office/drawing/2014/main" id="{893F8823-733D-6C00-8A56-B78D9E122D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2216" y="4293573"/>
            <a:ext cx="1605755" cy="311396"/>
          </a:xfrm>
          <a:prstGeom prst="rect">
            <a:avLst/>
          </a:prstGeom>
        </p:spPr>
      </p:pic>
      <p:sp>
        <p:nvSpPr>
          <p:cNvPr id="7" name="TextBox 6">
            <a:extLst>
              <a:ext uri="{FF2B5EF4-FFF2-40B4-BE49-F238E27FC236}">
                <a16:creationId xmlns:a16="http://schemas.microsoft.com/office/drawing/2014/main" id="{32890173-C381-8324-3C4E-0FC0A61D711E}"/>
              </a:ext>
            </a:extLst>
          </p:cNvPr>
          <p:cNvSpPr txBox="1"/>
          <p:nvPr/>
        </p:nvSpPr>
        <p:spPr>
          <a:xfrm>
            <a:off x="-125814" y="4293572"/>
            <a:ext cx="1874441" cy="307777"/>
          </a:xfrm>
          <a:prstGeom prst="rect">
            <a:avLst/>
          </a:prstGeom>
          <a:noFill/>
        </p:spPr>
        <p:txBody>
          <a:bodyPr wrap="square">
            <a:spAutoFit/>
          </a:bodyPr>
          <a:lstStyle/>
          <a:p>
            <a:pPr algn="ctr"/>
            <a:r>
              <a:rPr lang="en-US" b="1" dirty="0">
                <a:solidFill>
                  <a:schemeClr val="accent3"/>
                </a:solidFill>
              </a:rPr>
              <a:t>@ArtsInfoGuy</a:t>
            </a:r>
          </a:p>
        </p:txBody>
      </p:sp>
      <p:graphicFrame>
        <p:nvGraphicFramePr>
          <p:cNvPr id="4" name="Chart 3">
            <a:extLst>
              <a:ext uri="{FF2B5EF4-FFF2-40B4-BE49-F238E27FC236}">
                <a16:creationId xmlns:a16="http://schemas.microsoft.com/office/drawing/2014/main" id="{28FFC1E4-4D2A-BB6A-E2D9-85627530D1D0}"/>
              </a:ext>
            </a:extLst>
          </p:cNvPr>
          <p:cNvGraphicFramePr>
            <a:graphicFrameLocks/>
          </p:cNvGraphicFramePr>
          <p:nvPr>
            <p:extLst>
              <p:ext uri="{D42A27DB-BD31-4B8C-83A1-F6EECF244321}">
                <p14:modId xmlns:p14="http://schemas.microsoft.com/office/powerpoint/2010/main" val="2892842990"/>
              </p:ext>
            </p:extLst>
          </p:nvPr>
        </p:nvGraphicFramePr>
        <p:xfrm>
          <a:off x="2" y="1459508"/>
          <a:ext cx="9133084" cy="2887639"/>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a:extLst>
              <a:ext uri="{FF2B5EF4-FFF2-40B4-BE49-F238E27FC236}">
                <a16:creationId xmlns:a16="http://schemas.microsoft.com/office/drawing/2014/main" id="{06A25FB6-048F-B0A2-9513-FF0B43F9894A}"/>
              </a:ext>
            </a:extLst>
          </p:cNvPr>
          <p:cNvSpPr>
            <a:spLocks noChangeArrowheads="1"/>
          </p:cNvSpPr>
          <p:nvPr/>
        </p:nvSpPr>
        <p:spPr bwMode="auto">
          <a:xfrm>
            <a:off x="2" y="3806716"/>
            <a:ext cx="9133084" cy="420161"/>
          </a:xfrm>
          <a:prstGeom prst="rect">
            <a:avLst/>
          </a:prstGeom>
          <a:noFill/>
          <a:ln w="9525">
            <a:noFill/>
            <a:miter lim="800000"/>
            <a:headEnd/>
            <a:tailEnd/>
          </a:ln>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189">
              <a:buClrTx/>
              <a:defRPr/>
            </a:pPr>
            <a:endParaRPr lang="en-US" sz="1600" kern="1200" dirty="0">
              <a:solidFill>
                <a:schemeClr val="tx1"/>
              </a:solidFill>
              <a:latin typeface="Jost" panose="020B0604020202020204" charset="0"/>
              <a:ea typeface="Jost" panose="020B0604020202020204" charset="0"/>
            </a:endParaRPr>
          </a:p>
          <a:p>
            <a:pPr algn="ctr" defTabSz="457189">
              <a:buClrTx/>
              <a:defRPr/>
            </a:pPr>
            <a:r>
              <a:rPr lang="en-US" sz="1600" b="1" u="sng" kern="1200" dirty="0">
                <a:solidFill>
                  <a:schemeClr val="tx1"/>
                </a:solidFill>
                <a:latin typeface="Jost" panose="020B0604020202020204" charset="0"/>
                <a:ea typeface="Jost" panose="020B0604020202020204" charset="0"/>
              </a:rPr>
              <a:t>67%</a:t>
            </a:r>
            <a:r>
              <a:rPr lang="en-US" sz="1600" b="1" kern="1200" dirty="0">
                <a:solidFill>
                  <a:schemeClr val="tx1"/>
                </a:solidFill>
                <a:latin typeface="Jost" panose="020B0604020202020204" charset="0"/>
                <a:ea typeface="Jost" panose="020B0604020202020204" charset="0"/>
              </a:rPr>
              <a:t> of nonlocal attendees said, “This arts event is the primary purpose for my trip.”</a:t>
            </a:r>
          </a:p>
          <a:p>
            <a:pPr marL="342891" indent="-342891" defTabSz="457189">
              <a:buClrTx/>
              <a:defRPr/>
            </a:pPr>
            <a:endParaRPr lang="en-US" sz="1600" kern="1200" dirty="0">
              <a:solidFill>
                <a:schemeClr val="tx1"/>
              </a:solidFill>
              <a:latin typeface="Jost" panose="020B0604020202020204" charset="0"/>
              <a:ea typeface="Jost" panose="020B0604020202020204" charset="0"/>
            </a:endParaRPr>
          </a:p>
        </p:txBody>
      </p:sp>
    </p:spTree>
    <p:extLst>
      <p:ext uri="{BB962C8B-B14F-4D97-AF65-F5344CB8AC3E}">
        <p14:creationId xmlns:p14="http://schemas.microsoft.com/office/powerpoint/2010/main" val="3368670722"/>
      </p:ext>
    </p:extLst>
  </p:cSld>
  <p:clrMapOvr>
    <a:masterClrMapping/>
  </p:clrMapOvr>
</p:sld>
</file>

<file path=ppt/theme/theme1.xml><?xml version="1.0" encoding="utf-8"?>
<a:theme xmlns:a="http://schemas.openxmlformats.org/drawingml/2006/main" name="AEP6">
  <a:themeElements>
    <a:clrScheme name="Streamline">
      <a:dk1>
        <a:srgbClr val="DE6800"/>
      </a:dk1>
      <a:lt1>
        <a:srgbClr val="FEFEFE"/>
      </a:lt1>
      <a:dk2>
        <a:srgbClr val="004B73"/>
      </a:dk2>
      <a:lt2>
        <a:srgbClr val="003049"/>
      </a:lt2>
      <a:accent1>
        <a:srgbClr val="0B72D9"/>
      </a:accent1>
      <a:accent2>
        <a:srgbClr val="EF4477"/>
      </a:accent2>
      <a:accent3>
        <a:srgbClr val="FCF9E3"/>
      </a:accent3>
      <a:accent4>
        <a:srgbClr val="DE6800"/>
      </a:accent4>
      <a:accent5>
        <a:srgbClr val="FEFEFE"/>
      </a:accent5>
      <a:accent6>
        <a:srgbClr val="0D0B0B"/>
      </a:accent6>
      <a:hlink>
        <a:srgbClr val="0B72D9"/>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EP6">
  <a:themeElements>
    <a:clrScheme name="Streamline">
      <a:dk1>
        <a:srgbClr val="DE6800"/>
      </a:dk1>
      <a:lt1>
        <a:srgbClr val="FEFEFE"/>
      </a:lt1>
      <a:dk2>
        <a:srgbClr val="004B73"/>
      </a:dk2>
      <a:lt2>
        <a:srgbClr val="003049"/>
      </a:lt2>
      <a:accent1>
        <a:srgbClr val="0B72D9"/>
      </a:accent1>
      <a:accent2>
        <a:srgbClr val="EF4477"/>
      </a:accent2>
      <a:accent3>
        <a:srgbClr val="FCF9E3"/>
      </a:accent3>
      <a:accent4>
        <a:srgbClr val="DE6800"/>
      </a:accent4>
      <a:accent5>
        <a:srgbClr val="FEFEFE"/>
      </a:accent5>
      <a:accent6>
        <a:srgbClr val="0D0B0B"/>
      </a:accent6>
      <a:hlink>
        <a:srgbClr val="0B72D9"/>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7862</TotalTime>
  <Words>3344</Words>
  <Application>Microsoft Office PowerPoint</Application>
  <PresentationFormat>On-screen Show (16:9)</PresentationFormat>
  <Paragraphs>220</Paragraphs>
  <Slides>24</Slides>
  <Notes>24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24</vt:i4>
      </vt:variant>
    </vt:vector>
  </HeadingPairs>
  <TitlesOfParts>
    <vt:vector size="38" baseType="lpstr">
      <vt:lpstr>Arial</vt:lpstr>
      <vt:lpstr>Jost ExtraBold</vt:lpstr>
      <vt:lpstr>Calibri</vt:lpstr>
      <vt:lpstr>Jost Medium</vt:lpstr>
      <vt:lpstr>Raleway</vt:lpstr>
      <vt:lpstr>Avenir Next LT Pro</vt:lpstr>
      <vt:lpstr>Jost-Regular</vt:lpstr>
      <vt:lpstr>Wingdings</vt:lpstr>
      <vt:lpstr>Garamond</vt:lpstr>
      <vt:lpstr>Times New Roman</vt:lpstr>
      <vt:lpstr>Symbol</vt:lpstr>
      <vt:lpstr>Jost</vt:lpstr>
      <vt:lpstr>AEP6</vt:lpstr>
      <vt:lpstr>1_AEP6</vt:lpstr>
      <vt:lpstr>The Economic &amp; Social Impact of Nonprofit Arts &amp; Culture Industry</vt:lpstr>
      <vt:lpstr>Most Comprehensive Study Ever! 373 Study Regions in all 50 States and Puerto Rico.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Randy Cohen</dc:creator>
  <cp:lastModifiedBy>Randy Cohen</cp:lastModifiedBy>
  <cp:revision>136</cp:revision>
  <cp:lastPrinted>2023-10-11T14:04:44Z</cp:lastPrinted>
  <dcterms:modified xsi:type="dcterms:W3CDTF">2023-11-18T14:57:28Z</dcterms:modified>
</cp:coreProperties>
</file>